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9" r:id="rId14"/>
    <p:sldId id="270" r:id="rId15"/>
    <p:sldId id="271" r:id="rId16"/>
  </p:sldIdLst>
  <p:sldSz cx="9144000" cy="6858000" type="screen4x3"/>
  <p:notesSz cx="6735763" cy="98663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6" autoAdjust="0"/>
    <p:restoredTop sz="99568" autoAdjust="0"/>
  </p:normalViewPr>
  <p:slideViewPr>
    <p:cSldViewPr>
      <p:cViewPr>
        <p:scale>
          <a:sx n="100" d="100"/>
          <a:sy n="100" d="100"/>
        </p:scale>
        <p:origin x="-13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AD6563EF-58DF-4963-966C-4B1C2BA48B67}" type="datetimeFigureOut">
              <a:rPr lang="hr-HR" smtClean="0"/>
              <a:t>22.2.2016.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F10A2D63-B788-42F1-935D-B56F2D5EA2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722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B70361D7-1FAC-4970-9455-7276BDA8702F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882" tIns="45441" rIns="90882" bIns="454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4028FABE-D331-4F57-9DFF-DEC03F43C7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01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9913321">
            <a:off x="63298" y="282948"/>
            <a:ext cx="200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chemeClr val="bg1">
                    <a:lumMod val="65000"/>
                  </a:schemeClr>
                </a:solidFill>
                <a:latin typeface="Bebas" pitchFamily="2" charset="0"/>
              </a:rPr>
              <a:t>zagreb</a:t>
            </a:r>
            <a:endParaRPr lang="hr-HR" sz="4400" b="1" dirty="0">
              <a:solidFill>
                <a:schemeClr val="bg1">
                  <a:lumMod val="65000"/>
                </a:schemeClr>
              </a:solidFill>
              <a:latin typeface="Beba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621187">
            <a:off x="188348" y="1972746"/>
            <a:ext cx="3704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slavoNia</a:t>
            </a:r>
            <a:endParaRPr lang="hr-HR" sz="6600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3633939">
            <a:off x="1409290" y="1127211"/>
            <a:ext cx="17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</a:rPr>
              <a:t>timber</a:t>
            </a:r>
            <a:endParaRPr lang="hr-HR" sz="2400" b="1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887644">
            <a:off x="2193623" y="1226411"/>
            <a:ext cx="170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textile</a:t>
            </a:r>
            <a:endParaRPr lang="hr-HR" sz="36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704333">
            <a:off x="-477497" y="2847270"/>
            <a:ext cx="399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65000"/>
                  </a:schemeClr>
                </a:solidFill>
                <a:latin typeface="Futura LT" pitchFamily="2" charset="0"/>
              </a:rPr>
              <a:t>near highway</a:t>
            </a:r>
            <a:endParaRPr lang="hr-HR" sz="2800" dirty="0">
              <a:solidFill>
                <a:schemeClr val="bg1">
                  <a:lumMod val="65000"/>
                </a:schemeClr>
              </a:solidFill>
              <a:latin typeface="Futura L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850049">
            <a:off x="2776311" y="1221388"/>
            <a:ext cx="207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T" pitchFamily="2" charset="0"/>
              </a:rPr>
              <a:t>Radna snaga</a:t>
            </a:r>
            <a:endParaRPr lang="hr-HR" sz="2800" dirty="0">
              <a:solidFill>
                <a:schemeClr val="tx1">
                  <a:lumMod val="50000"/>
                  <a:lumOff val="50000"/>
                </a:schemeClr>
              </a:solidFill>
              <a:latin typeface="Futura L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846136">
            <a:off x="65701" y="3931631"/>
            <a:ext cx="3081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chemeClr val="bg1">
                    <a:lumMod val="75000"/>
                  </a:schemeClr>
                </a:solidFill>
                <a:latin typeface="Futura LT" pitchFamily="2" charset="0"/>
              </a:rPr>
              <a:t>railway junction</a:t>
            </a:r>
            <a:endParaRPr lang="hr-HR" sz="4400" dirty="0">
              <a:solidFill>
                <a:schemeClr val="bg1">
                  <a:lumMod val="75000"/>
                </a:schemeClr>
              </a:solidFill>
              <a:latin typeface="Futura L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655679">
            <a:off x="6674155" y="4490773"/>
            <a:ext cx="1909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invest</a:t>
            </a:r>
            <a:endParaRPr lang="hr-HR" sz="72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922788">
            <a:off x="2323298" y="509485"/>
            <a:ext cx="1709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Bebas" pitchFamily="2" charset="0"/>
              </a:rPr>
              <a:t>metal</a:t>
            </a:r>
            <a:endParaRPr lang="hr-HR" sz="3200" dirty="0">
              <a:solidFill>
                <a:schemeClr val="bg1">
                  <a:lumMod val="95000"/>
                </a:schemeClr>
              </a:solidFill>
              <a:latin typeface="Bebas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905129">
            <a:off x="4819126" y="-69823"/>
            <a:ext cx="300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E70</a:t>
            </a:r>
            <a:endParaRPr lang="hr-HR" sz="72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942108">
            <a:off x="109830" y="4288320"/>
            <a:ext cx="386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bg1">
                    <a:lumMod val="65000"/>
                  </a:schemeClr>
                </a:solidFill>
              </a:rPr>
              <a:t>Riječni transport</a:t>
            </a:r>
            <a:endParaRPr lang="hr-HR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3644780">
            <a:off x="5062625" y="1988066"/>
            <a:ext cx="512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Exellent geographical position</a:t>
            </a:r>
            <a:endParaRPr lang="hr-HR" sz="28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922788">
            <a:off x="3727330" y="5320432"/>
            <a:ext cx="244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Greenfield investment</a:t>
            </a:r>
            <a:endParaRPr lang="hr-HR" sz="2400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995581">
            <a:off x="7292683" y="819258"/>
            <a:ext cx="184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T" pitchFamily="2" charset="0"/>
              </a:rPr>
              <a:t>plin</a:t>
            </a: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  <a:latin typeface="Futura L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3596109">
            <a:off x="7387296" y="2386212"/>
            <a:ext cx="297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1">
                    <a:lumMod val="85000"/>
                  </a:schemeClr>
                </a:solidFill>
                <a:latin typeface="Futura LT" pitchFamily="2" charset="0"/>
              </a:rPr>
              <a:t>struja</a:t>
            </a:r>
            <a:endParaRPr lang="hr-HR" sz="2400" b="1" dirty="0">
              <a:solidFill>
                <a:schemeClr val="bg1">
                  <a:lumMod val="85000"/>
                </a:schemeClr>
              </a:solidFill>
              <a:latin typeface="Futura LT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3633939">
            <a:off x="6773785" y="513970"/>
            <a:ext cx="112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mtClean="0">
                <a:solidFill>
                  <a:schemeClr val="bg1">
                    <a:lumMod val="65000"/>
                  </a:schemeClr>
                </a:solidFill>
                <a:latin typeface="Bebas" pitchFamily="2" charset="0"/>
              </a:rPr>
              <a:t>voda</a:t>
            </a:r>
            <a:endParaRPr lang="hr-HR" sz="2400" b="1" dirty="0">
              <a:solidFill>
                <a:schemeClr val="bg1">
                  <a:lumMod val="65000"/>
                </a:schemeClr>
              </a:solidFill>
              <a:latin typeface="Bebas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3633939">
            <a:off x="7123817" y="2230016"/>
            <a:ext cx="227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 smtClean="0">
                <a:solidFill>
                  <a:schemeClr val="bg1">
                    <a:lumMod val="65000"/>
                  </a:schemeClr>
                </a:solidFill>
                <a:latin typeface="Bebas" pitchFamily="2" charset="0"/>
              </a:rPr>
              <a:t>Dtk</a:t>
            </a:r>
            <a:r>
              <a:rPr lang="hr-HR" sz="2400" b="1" dirty="0" smtClean="0">
                <a:solidFill>
                  <a:schemeClr val="bg1">
                    <a:lumMod val="65000"/>
                  </a:schemeClr>
                </a:solidFill>
                <a:latin typeface="Bebas" pitchFamily="2" charset="0"/>
              </a:rPr>
              <a:t>  </a:t>
            </a:r>
            <a:r>
              <a:rPr lang="hr-HR" sz="2400" b="1" dirty="0" err="1" smtClean="0">
                <a:solidFill>
                  <a:schemeClr val="bg1">
                    <a:lumMod val="65000"/>
                  </a:schemeClr>
                </a:solidFill>
                <a:latin typeface="Bebas" pitchFamily="2" charset="0"/>
              </a:rPr>
              <a:t>network</a:t>
            </a:r>
            <a:endParaRPr lang="hr-HR" sz="2400" b="1" dirty="0">
              <a:solidFill>
                <a:schemeClr val="bg1">
                  <a:lumMod val="65000"/>
                </a:schemeClr>
              </a:solidFill>
              <a:latin typeface="Bebas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3715921">
            <a:off x="-405819" y="2485707"/>
            <a:ext cx="2172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airport</a:t>
            </a:r>
            <a:endParaRPr lang="hr-HR" sz="40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9949409">
            <a:off x="6398809" y="5331775"/>
            <a:ext cx="141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bg1">
                    <a:lumMod val="85000"/>
                  </a:schemeClr>
                </a:solidFill>
                <a:latin typeface="Futura LT" pitchFamily="2" charset="0"/>
              </a:rPr>
              <a:t>85 ha</a:t>
            </a:r>
            <a:endParaRPr lang="hr-HR" sz="4800" b="1" dirty="0">
              <a:solidFill>
                <a:schemeClr val="bg1">
                  <a:lumMod val="85000"/>
                </a:schemeClr>
              </a:solidFill>
              <a:latin typeface="Futura L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9917656">
            <a:off x="2409567" y="1634866"/>
            <a:ext cx="291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Big potential</a:t>
            </a:r>
            <a:endParaRPr lang="hr-HR" sz="36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3720829">
            <a:off x="3059170" y="571038"/>
            <a:ext cx="142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T" pitchFamily="2" charset="0"/>
              </a:rPr>
              <a:t>industries</a:t>
            </a: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  <a:latin typeface="Futura LT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887644">
            <a:off x="130198" y="2755445"/>
            <a:ext cx="22577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8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D4</a:t>
            </a:r>
            <a:endParaRPr lang="hr-HR" sz="138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3633939">
            <a:off x="3679314" y="265646"/>
            <a:ext cx="1351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zone</a:t>
            </a:r>
            <a:endParaRPr lang="hr-HR" sz="40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906692">
            <a:off x="3522689" y="2605111"/>
            <a:ext cx="3353854" cy="941513"/>
          </a:xfrm>
        </p:spPr>
        <p:txBody>
          <a:bodyPr>
            <a:noAutofit/>
          </a:bodyPr>
          <a:lstStyle/>
          <a:p>
            <a:r>
              <a:rPr lang="hr-HR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</a:rPr>
              <a:t>  </a:t>
            </a:r>
            <a:r>
              <a:rPr lang="hr-H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NOVSKA</a:t>
            </a:r>
            <a:endParaRPr lang="hr-HR" sz="4000" b="1" dirty="0"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Title 32"/>
          <p:cNvSpPr txBox="1">
            <a:spLocks/>
          </p:cNvSpPr>
          <p:nvPr/>
        </p:nvSpPr>
        <p:spPr>
          <a:xfrm rot="19908695">
            <a:off x="2423016" y="3863516"/>
            <a:ext cx="5051862" cy="10941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b="1" dirty="0" smtClean="0">
                <a:solidFill>
                  <a:schemeClr val="bg1"/>
                </a:solidFill>
                <a:latin typeface="Gill Sans Ultra Bold" pitchFamily="34" charset="-18"/>
              </a:rPr>
              <a:t>Enterprise / </a:t>
            </a:r>
            <a:r>
              <a:rPr lang="hr-HR" sz="4800" b="1" dirty="0" err="1" smtClean="0">
                <a:solidFill>
                  <a:schemeClr val="bg1"/>
                </a:solidFill>
                <a:latin typeface="Gill Sans Ultra Bold" pitchFamily="34" charset="-18"/>
              </a:rPr>
              <a:t>Business</a:t>
            </a:r>
            <a:r>
              <a:rPr lang="hr-HR" sz="4800" b="1" dirty="0" smtClean="0">
                <a:solidFill>
                  <a:schemeClr val="bg1"/>
                </a:solidFill>
                <a:latin typeface="Gill Sans Ultra Bold" pitchFamily="34" charset="-18"/>
              </a:rPr>
              <a:t> zone</a:t>
            </a:r>
            <a:endParaRPr lang="hr-HR" sz="4800" b="1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33" name="Title 32"/>
          <p:cNvSpPr>
            <a:spLocks noGrp="1"/>
          </p:cNvSpPr>
          <p:nvPr>
            <p:ph type="ctrTitle"/>
          </p:nvPr>
        </p:nvSpPr>
        <p:spPr>
          <a:xfrm rot="19908695">
            <a:off x="1397472" y="1913005"/>
            <a:ext cx="5817955" cy="1094106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chemeClr val="accent6">
                    <a:lumMod val="75000"/>
                  </a:schemeClr>
                </a:solidFill>
                <a:latin typeface="Gill Sans Ultra Bold" pitchFamily="34" charset="-18"/>
              </a:rPr>
              <a:t>Poduzetnička zona</a:t>
            </a:r>
            <a:endParaRPr lang="hr-HR" sz="4800" b="1" dirty="0">
              <a:solidFill>
                <a:schemeClr val="accent6">
                  <a:lumMod val="75000"/>
                </a:schemeClr>
              </a:solidFill>
              <a:latin typeface="Gill Sans Ultra Bold" pitchFamily="34" charset="-18"/>
            </a:endParaRPr>
          </a:p>
        </p:txBody>
      </p:sp>
      <p:sp>
        <p:nvSpPr>
          <p:cNvPr id="34" name="Title 32"/>
          <p:cNvSpPr txBox="1">
            <a:spLocks/>
          </p:cNvSpPr>
          <p:nvPr/>
        </p:nvSpPr>
        <p:spPr>
          <a:xfrm rot="21600000">
            <a:off x="344328" y="6217063"/>
            <a:ext cx="8676068" cy="515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3625238">
            <a:off x="6419252" y="3098152"/>
            <a:ext cx="245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T" pitchFamily="2" charset="0"/>
              </a:rPr>
              <a:t>tax grace period</a:t>
            </a:r>
            <a:endParaRPr lang="hr-HR" sz="3200" b="1" dirty="0">
              <a:solidFill>
                <a:schemeClr val="tx1">
                  <a:lumMod val="50000"/>
                  <a:lumOff val="50000"/>
                </a:schemeClr>
              </a:solidFill>
              <a:latin typeface="Futura L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7952931">
            <a:off x="5626765" y="4538039"/>
            <a:ext cx="187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</a:rPr>
              <a:t>Hrvatska</a:t>
            </a:r>
            <a:endParaRPr lang="hr-H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itle 32"/>
          <p:cNvSpPr txBox="1">
            <a:spLocks/>
          </p:cNvSpPr>
          <p:nvPr/>
        </p:nvSpPr>
        <p:spPr>
          <a:xfrm rot="21600000">
            <a:off x="197275" y="6216510"/>
            <a:ext cx="8676068" cy="515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>
                <a:solidFill>
                  <a:schemeClr val="bg1"/>
                </a:solidFill>
              </a:rPr>
              <a:t>… </a:t>
            </a:r>
            <a:r>
              <a:rPr lang="hr-HR" sz="2800" dirty="0" err="1" smtClean="0">
                <a:solidFill>
                  <a:schemeClr val="bg1"/>
                </a:solidFill>
              </a:rPr>
              <a:t>in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the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heart</a:t>
            </a:r>
            <a:r>
              <a:rPr lang="hr-HR" sz="2800" dirty="0" smtClean="0">
                <a:solidFill>
                  <a:schemeClr val="bg1"/>
                </a:solidFill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</a:rPr>
              <a:t>of</a:t>
            </a:r>
            <a:r>
              <a:rPr lang="hr-HR" sz="2800" dirty="0" smtClean="0">
                <a:solidFill>
                  <a:schemeClr val="bg1"/>
                </a:solidFill>
              </a:rPr>
              <a:t> Croatia – one </a:t>
            </a:r>
            <a:r>
              <a:rPr lang="hr-HR" sz="2800" dirty="0" err="1" smtClean="0">
                <a:solidFill>
                  <a:schemeClr val="bg1"/>
                </a:solidFill>
              </a:rPr>
              <a:t>step</a:t>
            </a:r>
            <a:r>
              <a:rPr lang="hr-HR" sz="2800" dirty="0" smtClean="0">
                <a:solidFill>
                  <a:schemeClr val="bg1"/>
                </a:solidFill>
              </a:rPr>
              <a:t> to </a:t>
            </a:r>
            <a:r>
              <a:rPr lang="hr-HR" sz="2800" dirty="0" err="1" smtClean="0">
                <a:solidFill>
                  <a:schemeClr val="bg1"/>
                </a:solidFill>
              </a:rPr>
              <a:t>everywhere</a:t>
            </a:r>
            <a:r>
              <a:rPr lang="hr-HR" sz="2800" dirty="0" smtClean="0">
                <a:solidFill>
                  <a:schemeClr val="bg1"/>
                </a:solidFill>
              </a:rPr>
              <a:t> ….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 animBg="1"/>
      <p:bldP spid="33" grpId="1"/>
      <p:bldP spid="17" grpId="0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14588" y="1361017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 smtClean="0">
                <a:solidFill>
                  <a:schemeClr val="bg1"/>
                </a:solidFill>
              </a:rPr>
              <a:t>RADNA SNAGA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4" name="Title 32"/>
          <p:cNvSpPr txBox="1">
            <a:spLocks/>
          </p:cNvSpPr>
          <p:nvPr/>
        </p:nvSpPr>
        <p:spPr>
          <a:xfrm rot="21600000">
            <a:off x="1" y="608351"/>
            <a:ext cx="8892480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… </a:t>
            </a:r>
            <a:r>
              <a:rPr lang="hr-HR" sz="1600" dirty="0" err="1" smtClean="0">
                <a:solidFill>
                  <a:schemeClr val="bg1"/>
                </a:solidFill>
              </a:rPr>
              <a:t>in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the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heart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of</a:t>
            </a:r>
            <a:r>
              <a:rPr lang="hr-HR" sz="1600" dirty="0" smtClean="0">
                <a:solidFill>
                  <a:schemeClr val="bg1"/>
                </a:solidFill>
              </a:rPr>
              <a:t> Croatia – one </a:t>
            </a:r>
            <a:r>
              <a:rPr lang="hr-HR" sz="1600" dirty="0" err="1" smtClean="0">
                <a:solidFill>
                  <a:schemeClr val="bg1"/>
                </a:solidFill>
              </a:rPr>
              <a:t>step</a:t>
            </a:r>
            <a:r>
              <a:rPr lang="hr-HR" sz="1600" dirty="0" smtClean="0">
                <a:solidFill>
                  <a:schemeClr val="bg1"/>
                </a:solidFill>
              </a:rPr>
              <a:t> to </a:t>
            </a:r>
            <a:r>
              <a:rPr lang="hr-HR" sz="1600" dirty="0" err="1" smtClean="0">
                <a:solidFill>
                  <a:schemeClr val="bg1"/>
                </a:solidFill>
              </a:rPr>
              <a:t>everywhere</a:t>
            </a:r>
            <a:r>
              <a:rPr lang="hr-HR" sz="1600" dirty="0" smtClean="0">
                <a:solidFill>
                  <a:schemeClr val="bg1"/>
                </a:solidFill>
              </a:rPr>
              <a:t> ….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10" name="Title 32"/>
          <p:cNvSpPr txBox="1">
            <a:spLocks/>
          </p:cNvSpPr>
          <p:nvPr/>
        </p:nvSpPr>
        <p:spPr>
          <a:xfrm rot="21600000">
            <a:off x="-4489" y="1361016"/>
            <a:ext cx="5359126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000" b="1" dirty="0" smtClean="0">
                <a:solidFill>
                  <a:schemeClr val="bg1"/>
                </a:solidFill>
              </a:rPr>
              <a:t>MANPOWER</a:t>
            </a:r>
            <a:endParaRPr lang="hr-HR" sz="20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C:\Users\FAB3R\Desktop\construction_wor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72292"/>
            <a:ext cx="2960485" cy="4473622"/>
          </a:xfrm>
          <a:prstGeom prst="rect">
            <a:avLst/>
          </a:prstGeom>
          <a:noFill/>
        </p:spPr>
      </p:pic>
      <p:sp>
        <p:nvSpPr>
          <p:cNvPr id="22" name="Rezervirano mjesto sadržaja 2"/>
          <p:cNvSpPr txBox="1">
            <a:spLocks/>
          </p:cNvSpPr>
          <p:nvPr/>
        </p:nvSpPr>
        <p:spPr>
          <a:xfrm>
            <a:off x="3966567" y="2001682"/>
            <a:ext cx="4429156" cy="42148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Službeni podatak –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cca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2.004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nezaposlene osoba u Gradu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en-US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Novska</a:t>
            </a: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Od toga: 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latin typeface="TitilliumText25L" pitchFamily="50" charset="-18"/>
              </a:rPr>
              <a:t>VSS/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55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latin typeface="TitilliumText25L" pitchFamily="50" charset="-18"/>
              </a:rPr>
              <a:t>; VŠS/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63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latin typeface="TitilliumText25L" pitchFamily="50" charset="-18"/>
              </a:rPr>
              <a:t>; SSS/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480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latin typeface="TitilliumText25L" pitchFamily="50" charset="-18"/>
              </a:rPr>
              <a:t>; KV-VKV/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671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Cca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 5.440 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nezaposlenih na udaljenosti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cca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. 40 km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Zbog dobre prometne povezanosti, radna snaga ne dolazi u pitanje</a:t>
            </a:r>
            <a:endParaRPr lang="hr-HR" sz="1500" b="1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en-US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U slučaju veće potrebe za radnom snagom s posebnim vještinama, postoji mogućnost prekvalifikacije u lokalnoj ustanovi za obrazovanje odraslih 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(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Pučko otvoreno učilište Novska, u planu izgradnja Regionalni edukacijski i inovacijski centar u Poduzetničkoj zoni Novska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)</a:t>
            </a: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en-US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Također je moguće i financiranje edukacije i prekvalifikacije postojeće radne snage preko programa HZZ-a</a:t>
            </a:r>
            <a:endParaRPr lang="en-US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457200" lvl="1" indent="0">
              <a:buFont typeface="Arial" pitchFamily="34" charset="0"/>
              <a:buNone/>
            </a:pPr>
            <a:endParaRPr lang="hr-HR" sz="1500" dirty="0">
              <a:latin typeface="TitilliumText25L" pitchFamily="50" charset="-18"/>
            </a:endParaRPr>
          </a:p>
        </p:txBody>
      </p:sp>
      <p:sp>
        <p:nvSpPr>
          <p:cNvPr id="23" name="Rezervirano mjesto sadržaja 2"/>
          <p:cNvSpPr txBox="1">
            <a:spLocks/>
          </p:cNvSpPr>
          <p:nvPr/>
        </p:nvSpPr>
        <p:spPr>
          <a:xfrm>
            <a:off x="3580234" y="2190403"/>
            <a:ext cx="5001065" cy="4214842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hr-HR" sz="1500" dirty="0" smtClean="0"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Official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data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–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cca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 </a:t>
            </a:r>
            <a:r>
              <a:rPr lang="hr-HR" sz="1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2.004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unemployed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persons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in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Town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of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Novska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endParaRPr lang="hr-HR" sz="1500" dirty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therefrom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: </a:t>
            </a:r>
            <a:r>
              <a:rPr lang="hr-HR" sz="1500" dirty="0">
                <a:solidFill>
                  <a:srgbClr val="F79646">
                    <a:lumMod val="50000"/>
                  </a:srgbClr>
                </a:solidFill>
                <a:latin typeface="TitilliumText25L" pitchFamily="50" charset="-18"/>
              </a:rPr>
              <a:t>VSS/</a:t>
            </a:r>
            <a:r>
              <a:rPr lang="hr-HR" sz="15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55</a:t>
            </a:r>
            <a:r>
              <a:rPr lang="hr-HR" sz="1500" dirty="0">
                <a:solidFill>
                  <a:srgbClr val="F79646">
                    <a:lumMod val="50000"/>
                  </a:srgbClr>
                </a:solidFill>
                <a:latin typeface="TitilliumText25L" pitchFamily="50" charset="-18"/>
              </a:rPr>
              <a:t>; VŠS/</a:t>
            </a:r>
            <a:r>
              <a:rPr lang="hr-HR" sz="15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63</a:t>
            </a:r>
            <a:r>
              <a:rPr lang="hr-HR" sz="1500" dirty="0">
                <a:solidFill>
                  <a:srgbClr val="F79646">
                    <a:lumMod val="50000"/>
                  </a:srgbClr>
                </a:solidFill>
                <a:latin typeface="TitilliumText25L" pitchFamily="50" charset="-18"/>
              </a:rPr>
              <a:t>; SSS/</a:t>
            </a:r>
            <a:r>
              <a:rPr lang="hr-HR" sz="15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480</a:t>
            </a:r>
            <a:r>
              <a:rPr lang="hr-HR" sz="1500" dirty="0">
                <a:solidFill>
                  <a:srgbClr val="F79646">
                    <a:lumMod val="50000"/>
                  </a:srgbClr>
                </a:solidFill>
                <a:latin typeface="TitilliumText25L" pitchFamily="50" charset="-18"/>
              </a:rPr>
              <a:t>; KV-VKV/</a:t>
            </a:r>
            <a:r>
              <a:rPr lang="hr-HR" sz="15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671</a:t>
            </a: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Cca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5.440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unemployed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persons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at a distance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cca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. 40 km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Due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to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good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transportation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links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with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other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cities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,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manpower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is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not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unattainable</a:t>
            </a:r>
            <a:endParaRPr lang="hr-HR" sz="1500" b="1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en-US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In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the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case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of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higher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need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for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manpower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of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specific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skill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set,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there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are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possibilities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of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retraining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at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the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local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adult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educational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institutions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(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Public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open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university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Novska, a plan to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build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Regional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education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and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inovation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centre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in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Business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zone Novska)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en-US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It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is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also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possible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to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finance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education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and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retraining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existent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manpower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through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programs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of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Croatian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Employment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Service</a:t>
            </a:r>
            <a:endParaRPr lang="hr-HR" sz="1500" dirty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054071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0" y="1305119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800" b="1" dirty="0" smtClean="0">
                <a:solidFill>
                  <a:schemeClr val="bg1"/>
                </a:solidFill>
              </a:rPr>
              <a:t>GRAD NOVSKA</a:t>
            </a:r>
            <a:endParaRPr lang="hr-HR" sz="2800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4" name="Title 32"/>
          <p:cNvSpPr txBox="1">
            <a:spLocks/>
          </p:cNvSpPr>
          <p:nvPr/>
        </p:nvSpPr>
        <p:spPr>
          <a:xfrm rot="21600000">
            <a:off x="1" y="608351"/>
            <a:ext cx="8892480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… </a:t>
            </a:r>
            <a:r>
              <a:rPr lang="hr-HR" sz="1600" dirty="0" err="1" smtClean="0">
                <a:solidFill>
                  <a:schemeClr val="bg1"/>
                </a:solidFill>
              </a:rPr>
              <a:t>in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the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heart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of</a:t>
            </a:r>
            <a:r>
              <a:rPr lang="hr-HR" sz="1600" dirty="0" smtClean="0">
                <a:solidFill>
                  <a:schemeClr val="bg1"/>
                </a:solidFill>
              </a:rPr>
              <a:t> Croatia – one </a:t>
            </a:r>
            <a:r>
              <a:rPr lang="hr-HR" sz="1600" dirty="0" err="1" smtClean="0">
                <a:solidFill>
                  <a:schemeClr val="bg1"/>
                </a:solidFill>
              </a:rPr>
              <a:t>step</a:t>
            </a:r>
            <a:r>
              <a:rPr lang="hr-HR" sz="1600" dirty="0" smtClean="0">
                <a:solidFill>
                  <a:schemeClr val="bg1"/>
                </a:solidFill>
              </a:rPr>
              <a:t> to </a:t>
            </a:r>
            <a:r>
              <a:rPr lang="hr-HR" sz="1600" dirty="0" err="1" smtClean="0">
                <a:solidFill>
                  <a:schemeClr val="bg1"/>
                </a:solidFill>
              </a:rPr>
              <a:t>everywhere</a:t>
            </a:r>
            <a:r>
              <a:rPr lang="hr-HR" sz="1600" dirty="0" smtClean="0">
                <a:solidFill>
                  <a:schemeClr val="bg1"/>
                </a:solidFill>
              </a:rPr>
              <a:t> ….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FAB3R\Desktop\novska_karta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1528" y="2619039"/>
            <a:ext cx="5780484" cy="4157373"/>
          </a:xfrm>
          <a:prstGeom prst="rect">
            <a:avLst/>
          </a:prstGeom>
          <a:noFill/>
        </p:spPr>
      </p:pic>
      <p:pic>
        <p:nvPicPr>
          <p:cNvPr id="13" name="Picture 4" descr="C:\Users\FAB3R\Desktop\green_ar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18" y="3199484"/>
            <a:ext cx="1214401" cy="1214401"/>
          </a:xfrm>
          <a:prstGeom prst="rect">
            <a:avLst/>
          </a:prstGeom>
          <a:noFill/>
        </p:spPr>
      </p:pic>
      <p:pic>
        <p:nvPicPr>
          <p:cNvPr id="14" name="Picture 5" descr="C:\Users\FAB3R\Desktop\flag_2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799" y="1715641"/>
            <a:ext cx="1346482" cy="1010024"/>
          </a:xfrm>
          <a:prstGeom prst="rect">
            <a:avLst/>
          </a:prstGeom>
          <a:noFill/>
        </p:spPr>
      </p:pic>
      <p:pic>
        <p:nvPicPr>
          <p:cNvPr id="15" name="Picture 6" descr="C:\Users\FAB3R\Desktop\naselje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90842" y="4824432"/>
            <a:ext cx="1428740" cy="1428740"/>
          </a:xfrm>
          <a:prstGeom prst="rect">
            <a:avLst/>
          </a:prstGeom>
          <a:noFill/>
        </p:spPr>
      </p:pic>
      <p:sp>
        <p:nvSpPr>
          <p:cNvPr id="16" name="TextBox 10"/>
          <p:cNvSpPr txBox="1"/>
          <p:nvPr/>
        </p:nvSpPr>
        <p:spPr>
          <a:xfrm>
            <a:off x="429273" y="2619039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Bebas" pitchFamily="2" charset="0"/>
              </a:rPr>
              <a:t>13.518</a:t>
            </a:r>
            <a:endParaRPr lang="hr-HR" sz="2800" b="1" dirty="0">
              <a:solidFill>
                <a:schemeClr val="accent6">
                  <a:lumMod val="75000"/>
                </a:schemeClr>
              </a:solidFill>
              <a:latin typeface="Bebas" pitchFamily="2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333718" y="441388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Bebas" pitchFamily="2" charset="0"/>
              </a:rPr>
              <a:t>320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Bebas" pitchFamily="2" charset="0"/>
              </a:rPr>
              <a:t>km</a:t>
            </a:r>
            <a:r>
              <a:rPr lang="hr-HR" b="1" baseline="30000" dirty="0" smtClean="0">
                <a:solidFill>
                  <a:schemeClr val="accent6">
                    <a:lumMod val="75000"/>
                  </a:schemeClr>
                </a:solidFill>
                <a:latin typeface="Bebas" pitchFamily="2" charset="0"/>
              </a:rPr>
              <a:t>2</a:t>
            </a:r>
            <a:endParaRPr lang="hr-HR" sz="2800" b="1" baseline="30000" dirty="0">
              <a:solidFill>
                <a:schemeClr val="accent6">
                  <a:lumMod val="75000"/>
                </a:schemeClr>
              </a:solidFill>
              <a:latin typeface="Bebas" pitchFamily="2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619470" y="625319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Bebas" pitchFamily="2" charset="0"/>
              </a:rPr>
              <a:t>23</a:t>
            </a:r>
            <a:endParaRPr lang="hr-HR" sz="2800" b="1" baseline="30000" dirty="0">
              <a:solidFill>
                <a:schemeClr val="accent6">
                  <a:lumMod val="75000"/>
                </a:schemeClr>
              </a:solidFill>
              <a:latin typeface="Bebas" pitchFamily="2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1691040" y="2027859"/>
            <a:ext cx="6337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Novska je smještena u zapadnoj Slavoniji, unutar Sisačko-moslavačke županije i okružena je gradovima Kutina, Pakrac </a:t>
            </a:r>
            <a:r>
              <a:rPr lang="hr-HR" sz="1200" dirty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i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Nova Gradiška, kao i parkom prirode i ornitološkim rezervatom, Lonjsko Polje.</a:t>
            </a:r>
          </a:p>
          <a:p>
            <a:endParaRPr lang="hr-HR" sz="12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Grad čine 23 naselja s 13 518 stanovnika, a obuhvaća površinu od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320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km</a:t>
            </a:r>
            <a:r>
              <a:rPr lang="hr-HR" sz="1200" baseline="300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2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.</a:t>
            </a:r>
            <a:endParaRPr lang="hr-HR" sz="1200" baseline="30000" dirty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1724204" y="2027858"/>
            <a:ext cx="640935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Novska is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located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in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western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Slavonia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in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the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Sisak-Moslavina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County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and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is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surrouneded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by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the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cities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of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Kutina, Pakrac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and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Nova Gradiška, as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well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as a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natural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park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and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the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rinthological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reserve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Lonjsko Polje. </a:t>
            </a:r>
          </a:p>
          <a:p>
            <a:endParaRPr lang="hr-HR" sz="12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The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city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consists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of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23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villages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with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13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518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citizens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and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covers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an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area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of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320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km2</a:t>
            </a:r>
            <a:endParaRPr lang="hr-HR" sz="1200" baseline="30000" dirty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</p:txBody>
      </p:sp>
      <p:sp>
        <p:nvSpPr>
          <p:cNvPr id="19" name="Title 32"/>
          <p:cNvSpPr txBox="1">
            <a:spLocks/>
          </p:cNvSpPr>
          <p:nvPr/>
        </p:nvSpPr>
        <p:spPr>
          <a:xfrm rot="21600000">
            <a:off x="19448" y="1305118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800" b="1" dirty="0" smtClean="0">
                <a:solidFill>
                  <a:schemeClr val="bg1"/>
                </a:solidFill>
              </a:rPr>
              <a:t>TOWN </a:t>
            </a:r>
            <a:r>
              <a:rPr lang="hr-HR" sz="2800" b="1" dirty="0" err="1" smtClean="0">
                <a:solidFill>
                  <a:schemeClr val="bg1"/>
                </a:solidFill>
              </a:rPr>
              <a:t>of</a:t>
            </a:r>
            <a:r>
              <a:rPr lang="hr-HR" sz="2800" b="1" dirty="0" smtClean="0">
                <a:solidFill>
                  <a:schemeClr val="bg1"/>
                </a:solidFill>
              </a:rPr>
              <a:t> NOVSKA</a:t>
            </a:r>
            <a:endParaRPr lang="hr-H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032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14588" y="1361017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 smtClean="0">
                <a:solidFill>
                  <a:schemeClr val="bg1"/>
                </a:solidFill>
              </a:rPr>
              <a:t>RADNA SNAGA</a:t>
            </a:r>
            <a:endParaRPr lang="hr-HR" sz="20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FAB3R\Desktop\jav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4342254" cy="6857998"/>
          </a:xfrm>
          <a:prstGeom prst="rect">
            <a:avLst/>
          </a:prstGeom>
          <a:noFill/>
        </p:spPr>
      </p:pic>
      <p:sp>
        <p:nvSpPr>
          <p:cNvPr id="3" name="Title 32"/>
          <p:cNvSpPr txBox="1">
            <a:spLocks/>
          </p:cNvSpPr>
          <p:nvPr/>
        </p:nvSpPr>
        <p:spPr>
          <a:xfrm rot="21600000">
            <a:off x="28165" y="616344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2"/>
          <p:cNvSpPr txBox="1">
            <a:spLocks/>
          </p:cNvSpPr>
          <p:nvPr/>
        </p:nvSpPr>
        <p:spPr>
          <a:xfrm rot="21600000">
            <a:off x="28165" y="616345"/>
            <a:ext cx="8892480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… </a:t>
            </a:r>
            <a:r>
              <a:rPr lang="hr-HR" sz="1600" dirty="0" err="1" smtClean="0">
                <a:solidFill>
                  <a:schemeClr val="bg1"/>
                </a:solidFill>
              </a:rPr>
              <a:t>in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the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heart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of</a:t>
            </a:r>
            <a:r>
              <a:rPr lang="hr-HR" sz="1600" dirty="0" smtClean="0">
                <a:solidFill>
                  <a:schemeClr val="bg1"/>
                </a:solidFill>
              </a:rPr>
              <a:t> Croatia – one </a:t>
            </a:r>
            <a:r>
              <a:rPr lang="hr-HR" sz="1600" dirty="0" err="1" smtClean="0">
                <a:solidFill>
                  <a:schemeClr val="bg1"/>
                </a:solidFill>
              </a:rPr>
              <a:t>step</a:t>
            </a:r>
            <a:r>
              <a:rPr lang="hr-HR" sz="1600" dirty="0" smtClean="0">
                <a:solidFill>
                  <a:schemeClr val="bg1"/>
                </a:solidFill>
              </a:rPr>
              <a:t> to </a:t>
            </a:r>
            <a:r>
              <a:rPr lang="hr-HR" sz="1600" dirty="0" err="1" smtClean="0">
                <a:solidFill>
                  <a:schemeClr val="bg1"/>
                </a:solidFill>
              </a:rPr>
              <a:t>everywhere</a:t>
            </a:r>
            <a:r>
              <a:rPr lang="hr-HR" sz="1600" dirty="0" smtClean="0">
                <a:solidFill>
                  <a:schemeClr val="bg1"/>
                </a:solidFill>
              </a:rPr>
              <a:t> ….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" y="987709"/>
            <a:ext cx="2925489" cy="567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32"/>
          <p:cNvSpPr txBox="1">
            <a:spLocks/>
          </p:cNvSpPr>
          <p:nvPr/>
        </p:nvSpPr>
        <p:spPr>
          <a:xfrm rot="21600000">
            <a:off x="-4489" y="1361016"/>
            <a:ext cx="5585144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3200" b="1" dirty="0" smtClean="0">
                <a:solidFill>
                  <a:schemeClr val="bg1"/>
                </a:solidFill>
              </a:rPr>
              <a:t>GRAD NOVSKA </a:t>
            </a:r>
            <a:endParaRPr lang="hr-HR" sz="3200" b="1" dirty="0">
              <a:solidFill>
                <a:schemeClr val="bg1"/>
              </a:solidFill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2962832" y="3230006"/>
            <a:ext cx="2196244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između  </a:t>
            </a:r>
          </a:p>
          <a:p>
            <a:pPr algn="ctr"/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netaknute prirode</a:t>
            </a:r>
          </a:p>
          <a:p>
            <a:pPr algn="ctr"/>
            <a:r>
              <a:rPr lang="hr-HR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hr-HR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ostignuća civilizacije </a:t>
            </a:r>
          </a:p>
          <a:p>
            <a:pPr algn="ctr"/>
            <a:endParaRPr lang="hr-HR" sz="2000" b="1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TextBox 3"/>
          <p:cNvSpPr txBox="1"/>
          <p:nvPr/>
        </p:nvSpPr>
        <p:spPr>
          <a:xfrm>
            <a:off x="2951820" y="3230006"/>
            <a:ext cx="219624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between 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  pristine nature 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and 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achievements of civilization</a:t>
            </a:r>
            <a:endParaRPr lang="hr-HR" sz="2000" b="1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itle 32"/>
          <p:cNvSpPr txBox="1">
            <a:spLocks/>
          </p:cNvSpPr>
          <p:nvPr/>
        </p:nvSpPr>
        <p:spPr>
          <a:xfrm rot="21600000">
            <a:off x="7910" y="1361210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800" b="1" dirty="0" smtClean="0">
                <a:solidFill>
                  <a:schemeClr val="bg1"/>
                </a:solidFill>
              </a:rPr>
              <a:t>TOWN </a:t>
            </a:r>
            <a:r>
              <a:rPr lang="hr-HR" sz="2800" b="1" dirty="0" err="1" smtClean="0">
                <a:solidFill>
                  <a:schemeClr val="bg1"/>
                </a:solidFill>
              </a:rPr>
              <a:t>of</a:t>
            </a:r>
            <a:r>
              <a:rPr lang="hr-HR" sz="2800" b="1" dirty="0" smtClean="0">
                <a:solidFill>
                  <a:schemeClr val="bg1"/>
                </a:solidFill>
              </a:rPr>
              <a:t> NOVSKA</a:t>
            </a:r>
            <a:endParaRPr lang="hr-H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197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3" y="1019234"/>
            <a:ext cx="7918409" cy="574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32"/>
          <p:cNvSpPr txBox="1">
            <a:spLocks/>
          </p:cNvSpPr>
          <p:nvPr/>
        </p:nvSpPr>
        <p:spPr>
          <a:xfrm rot="21600000">
            <a:off x="-4489" y="1336089"/>
            <a:ext cx="5585144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000" b="1" dirty="0" smtClean="0">
                <a:solidFill>
                  <a:schemeClr val="bg1"/>
                </a:solidFill>
              </a:rPr>
              <a:t>NOVSKA  sada 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28165" y="616344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4" name="Title 32"/>
          <p:cNvSpPr txBox="1">
            <a:spLocks/>
          </p:cNvSpPr>
          <p:nvPr/>
        </p:nvSpPr>
        <p:spPr>
          <a:xfrm rot="21600000">
            <a:off x="158723" y="652459"/>
            <a:ext cx="8892480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… </a:t>
            </a:r>
            <a:r>
              <a:rPr lang="hr-HR" sz="1600" dirty="0" err="1" smtClean="0">
                <a:solidFill>
                  <a:schemeClr val="bg1"/>
                </a:solidFill>
              </a:rPr>
              <a:t>in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the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heart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of</a:t>
            </a:r>
            <a:r>
              <a:rPr lang="hr-HR" sz="1600" dirty="0" smtClean="0">
                <a:solidFill>
                  <a:schemeClr val="bg1"/>
                </a:solidFill>
              </a:rPr>
              <a:t> Croatia – one </a:t>
            </a:r>
            <a:r>
              <a:rPr lang="hr-HR" sz="1600" dirty="0" err="1" smtClean="0">
                <a:solidFill>
                  <a:schemeClr val="bg1"/>
                </a:solidFill>
              </a:rPr>
              <a:t>step</a:t>
            </a:r>
            <a:r>
              <a:rPr lang="hr-HR" sz="1600" dirty="0" smtClean="0">
                <a:solidFill>
                  <a:schemeClr val="bg1"/>
                </a:solidFill>
              </a:rPr>
              <a:t> to </a:t>
            </a:r>
            <a:r>
              <a:rPr lang="hr-HR" sz="1600" dirty="0" err="1" smtClean="0">
                <a:solidFill>
                  <a:schemeClr val="bg1"/>
                </a:solidFill>
              </a:rPr>
              <a:t>everywhere</a:t>
            </a:r>
            <a:r>
              <a:rPr lang="hr-HR" sz="1600" dirty="0" smtClean="0">
                <a:solidFill>
                  <a:schemeClr val="bg1"/>
                </a:solidFill>
              </a:rPr>
              <a:t> ….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12" name="Title 32"/>
          <p:cNvSpPr txBox="1">
            <a:spLocks/>
          </p:cNvSpPr>
          <p:nvPr/>
        </p:nvSpPr>
        <p:spPr>
          <a:xfrm rot="21600000">
            <a:off x="-4490" y="1338567"/>
            <a:ext cx="5585144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000" b="1" dirty="0" smtClean="0">
                <a:solidFill>
                  <a:schemeClr val="bg1"/>
                </a:solidFill>
              </a:rPr>
              <a:t>NOVSKA  </a:t>
            </a:r>
            <a:r>
              <a:rPr lang="hr-HR" sz="2000" b="1" dirty="0" err="1" smtClean="0">
                <a:solidFill>
                  <a:schemeClr val="bg1"/>
                </a:solidFill>
              </a:rPr>
              <a:t>now</a:t>
            </a:r>
            <a:r>
              <a:rPr lang="hr-HR" sz="2000" b="1" dirty="0" smtClean="0">
                <a:solidFill>
                  <a:schemeClr val="bg1"/>
                </a:solidFill>
              </a:rPr>
              <a:t> </a:t>
            </a:r>
            <a:endParaRPr lang="hr-H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984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AB3R\Desktop\handsh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52" y="943025"/>
            <a:ext cx="9138667" cy="6021288"/>
          </a:xfrm>
          <a:prstGeom prst="rect">
            <a:avLst/>
          </a:prstGeom>
          <a:noFill/>
        </p:spPr>
      </p:pic>
      <p:sp>
        <p:nvSpPr>
          <p:cNvPr id="3" name="TextBox 5"/>
          <p:cNvSpPr txBox="1"/>
          <p:nvPr/>
        </p:nvSpPr>
        <p:spPr>
          <a:xfrm>
            <a:off x="1183738" y="604139"/>
            <a:ext cx="6570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KONTAKT:</a:t>
            </a:r>
          </a:p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Upravni odjel za gospodarstvo, poljoprivredu, turizam i fondove EU</a:t>
            </a:r>
          </a:p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e-mail:gospodarstvo@</a:t>
            </a:r>
            <a:r>
              <a:rPr lang="hr-HR" b="1" dirty="0" err="1" smtClean="0">
                <a:solidFill>
                  <a:schemeClr val="accent6">
                    <a:lumMod val="75000"/>
                  </a:schemeClr>
                </a:solidFill>
              </a:rPr>
              <a:t>novska.com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183738" y="632367"/>
            <a:ext cx="7056784" cy="1292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r-H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ontact</a:t>
            </a:r>
            <a:r>
              <a:rPr lang="hr-H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hr-H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</a:t>
            </a:r>
            <a:r>
              <a:rPr lang="hr-H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r-H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EU </a:t>
            </a:r>
            <a:r>
              <a:rPr lang="hr-H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Founds</a:t>
            </a:r>
            <a:endParaRPr lang="hr-H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hr-H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e-mail:gospodarstvo@</a:t>
            </a:r>
            <a:r>
              <a:rPr lang="hr-H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novska.com</a:t>
            </a:r>
            <a:endParaRPr lang="hr-H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413301" y="5800277"/>
            <a:ext cx="1479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endParaRPr lang="hr-HR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www.novska.hr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387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3606371" y="536626"/>
            <a:ext cx="1717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hr-HR" sz="2400" b="1" dirty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algn="ctr"/>
            <a:r>
              <a:rPr lang="hr-HR" sz="2400" b="1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Welcome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!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</p:txBody>
      </p:sp>
      <p:pic>
        <p:nvPicPr>
          <p:cNvPr id="4" name="Slika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96" y="1844824"/>
            <a:ext cx="2304255" cy="296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809169" y="4934664"/>
            <a:ext cx="331236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TOWN  </a:t>
            </a:r>
            <a:r>
              <a:rPr lang="hr-HR" sz="2400" b="1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 NOVSKA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539293"/>
            <a:ext cx="828092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8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Your</a:t>
            </a:r>
            <a:r>
              <a:rPr lang="hr-HR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</a:t>
            </a:r>
            <a:r>
              <a:rPr lang="hr-HR" sz="28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best</a:t>
            </a:r>
            <a:r>
              <a:rPr lang="hr-HR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</a:t>
            </a:r>
            <a:r>
              <a:rPr lang="hr-HR" sz="36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Friend</a:t>
            </a:r>
            <a:r>
              <a:rPr lang="hr-HR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hr-HR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to </a:t>
            </a:r>
            <a:r>
              <a:rPr lang="hr-HR" sz="28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the</a:t>
            </a:r>
            <a:r>
              <a:rPr lang="hr-HR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hr-HR" sz="36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I</a:t>
            </a:r>
            <a:r>
              <a:rPr lang="hr-HR" sz="36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nvestment</a:t>
            </a:r>
            <a:r>
              <a:rPr lang="hr-HR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hr-HR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…</a:t>
            </a:r>
            <a:endParaRPr lang="en-US" sz="2800" b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158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B3R\Desktop\st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1731"/>
            <a:ext cx="9111605" cy="2271801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E46C0A"/>
                </a:solidFill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E46C0A"/>
                </a:solidFill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E46C0A"/>
                </a:solidFill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E46C0A"/>
                </a:solidFill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E46C0A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07504" y="3169469"/>
            <a:ext cx="891289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85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ha zemljišta 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839816" y="3169469"/>
            <a:ext cx="768509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85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ha </a:t>
            </a:r>
            <a:r>
              <a:rPr lang="hr-HR" dirty="0" err="1" smtClean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50000"/>
                  </a:schemeClr>
                </a:solidFill>
              </a:rPr>
              <a:t>Land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380264" y="3748456"/>
            <a:ext cx="6624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slobodno formiranje parcele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515450" y="3736016"/>
            <a:ext cx="4104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</a:rPr>
              <a:t>ree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</a:rPr>
              <a:t>formating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</a:rPr>
              <a:t>plots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1369994" y="4502320"/>
            <a:ext cx="66247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poticaji  ulagačima 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2708137" y="4502320"/>
            <a:ext cx="37966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</a:rPr>
              <a:t>Endorsements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2072521" y="4132955"/>
            <a:ext cx="494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Institucijska potpora 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2355987" y="4146023"/>
            <a:ext cx="43084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hr-HR" sz="1400" dirty="0" err="1" smtClean="0">
                <a:solidFill>
                  <a:schemeClr val="accent6">
                    <a:lumMod val="50000"/>
                  </a:schemeClr>
                </a:solidFill>
              </a:rPr>
              <a:t>nstitutional</a:t>
            </a:r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1400" dirty="0" err="1" smtClean="0">
                <a:solidFill>
                  <a:schemeClr val="accent6">
                    <a:lumMod val="50000"/>
                  </a:schemeClr>
                </a:solidFill>
              </a:rPr>
              <a:t>support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1380263" y="5180409"/>
            <a:ext cx="662473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oristi za ulagače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2018008" y="5188761"/>
            <a:ext cx="524773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solidFill>
                  <a:schemeClr val="accent6">
                    <a:lumMod val="75000"/>
                  </a:schemeClr>
                </a:solidFill>
              </a:rPr>
              <a:t>Benefits</a:t>
            </a:r>
            <a:endParaRPr lang="hr-H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1380264" y="5629085"/>
            <a:ext cx="6614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otpora na prodajnu cijenu zemljišta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otpora na naknadu za pravo građenja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2105908" y="5574703"/>
            <a:ext cx="5451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upport</a:t>
            </a:r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</a:rPr>
              <a:t>ed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price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land</a:t>
            </a:r>
            <a:endParaRPr lang="hr-H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2224920" y="5952251"/>
            <a:ext cx="5451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support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right to build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2132573" y="6377341"/>
            <a:ext cx="494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* u skladu sa planiranim zapošljavanjem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2538419" y="6377342"/>
            <a:ext cx="43084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accordance with the planned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recruitmen</a:t>
            </a:r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itle 32"/>
          <p:cNvSpPr txBox="1">
            <a:spLocks/>
          </p:cNvSpPr>
          <p:nvPr/>
        </p:nvSpPr>
        <p:spPr>
          <a:xfrm rot="21600000">
            <a:off x="-35793" y="598374"/>
            <a:ext cx="9020396" cy="3511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27" name="Title 32"/>
          <p:cNvSpPr txBox="1">
            <a:spLocks/>
          </p:cNvSpPr>
          <p:nvPr/>
        </p:nvSpPr>
        <p:spPr>
          <a:xfrm rot="21600000">
            <a:off x="1" y="578126"/>
            <a:ext cx="8892480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… </a:t>
            </a:r>
            <a:r>
              <a:rPr lang="hr-HR" sz="1600" dirty="0" err="1" smtClean="0">
                <a:solidFill>
                  <a:schemeClr val="bg1"/>
                </a:solidFill>
              </a:rPr>
              <a:t>in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the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heart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of</a:t>
            </a:r>
            <a:r>
              <a:rPr lang="hr-HR" sz="1600" dirty="0" smtClean="0">
                <a:solidFill>
                  <a:schemeClr val="bg1"/>
                </a:solidFill>
              </a:rPr>
              <a:t> Croatia – one </a:t>
            </a:r>
            <a:r>
              <a:rPr lang="hr-HR" sz="1600" dirty="0" err="1" smtClean="0">
                <a:solidFill>
                  <a:schemeClr val="bg1"/>
                </a:solidFill>
              </a:rPr>
              <a:t>step</a:t>
            </a:r>
            <a:r>
              <a:rPr lang="hr-HR" sz="1600" dirty="0" smtClean="0">
                <a:solidFill>
                  <a:schemeClr val="bg1"/>
                </a:solidFill>
              </a:rPr>
              <a:t> to </a:t>
            </a:r>
            <a:r>
              <a:rPr lang="hr-HR" sz="1600" dirty="0" err="1" smtClean="0">
                <a:solidFill>
                  <a:schemeClr val="bg1"/>
                </a:solidFill>
              </a:rPr>
              <a:t>everywhere</a:t>
            </a:r>
            <a:r>
              <a:rPr lang="hr-HR" sz="1600" dirty="0" smtClean="0">
                <a:solidFill>
                  <a:schemeClr val="bg1"/>
                </a:solidFill>
              </a:rPr>
              <a:t> ….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2132573" y="4853002"/>
            <a:ext cx="494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Agencija za investicije i konkurentnost *** Grad NOVSKA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2018008" y="4887249"/>
            <a:ext cx="52477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 err="1" smtClean="0">
                <a:solidFill>
                  <a:schemeClr val="accent6">
                    <a:lumMod val="50000"/>
                  </a:schemeClr>
                </a:solidFill>
              </a:rPr>
              <a:t>Agency</a:t>
            </a:r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 for </a:t>
            </a:r>
            <a:r>
              <a:rPr lang="hr-HR" sz="1400" dirty="0" err="1" smtClean="0">
                <a:solidFill>
                  <a:schemeClr val="accent6">
                    <a:lumMod val="50000"/>
                  </a:schemeClr>
                </a:solidFill>
              </a:rPr>
              <a:t>investments</a:t>
            </a:r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1400" dirty="0" err="1" smtClean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1400" dirty="0" err="1" smtClean="0">
                <a:solidFill>
                  <a:schemeClr val="accent6">
                    <a:lumMod val="50000"/>
                  </a:schemeClr>
                </a:solidFill>
              </a:rPr>
              <a:t>competitiveness</a:t>
            </a:r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 *** Town </a:t>
            </a:r>
            <a:r>
              <a:rPr lang="hr-HR" sz="1400" dirty="0" err="1" smtClean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 NOVSKA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793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75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2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14588" y="1361017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              AUTOPUT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4" name="Title 32"/>
          <p:cNvSpPr txBox="1">
            <a:spLocks/>
          </p:cNvSpPr>
          <p:nvPr/>
        </p:nvSpPr>
        <p:spPr>
          <a:xfrm rot="21600000">
            <a:off x="1" y="608351"/>
            <a:ext cx="8892480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… </a:t>
            </a:r>
            <a:r>
              <a:rPr lang="hr-HR" sz="1600" dirty="0" err="1" smtClean="0">
                <a:solidFill>
                  <a:schemeClr val="bg1"/>
                </a:solidFill>
              </a:rPr>
              <a:t>in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the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heart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of</a:t>
            </a:r>
            <a:r>
              <a:rPr lang="hr-HR" sz="1600" dirty="0" smtClean="0">
                <a:solidFill>
                  <a:schemeClr val="bg1"/>
                </a:solidFill>
              </a:rPr>
              <a:t> Croatia – one </a:t>
            </a:r>
            <a:r>
              <a:rPr lang="hr-HR" sz="1600" dirty="0" err="1" smtClean="0">
                <a:solidFill>
                  <a:schemeClr val="bg1"/>
                </a:solidFill>
              </a:rPr>
              <a:t>step</a:t>
            </a:r>
            <a:r>
              <a:rPr lang="hr-HR" sz="1600" dirty="0" smtClean="0">
                <a:solidFill>
                  <a:schemeClr val="bg1"/>
                </a:solidFill>
              </a:rPr>
              <a:t> to </a:t>
            </a:r>
            <a:r>
              <a:rPr lang="hr-HR" sz="1600" dirty="0" err="1" smtClean="0">
                <a:solidFill>
                  <a:schemeClr val="bg1"/>
                </a:solidFill>
              </a:rPr>
              <a:t>everywhere</a:t>
            </a:r>
            <a:r>
              <a:rPr lang="hr-HR" sz="1600" dirty="0" smtClean="0">
                <a:solidFill>
                  <a:schemeClr val="bg1"/>
                </a:solidFill>
              </a:rPr>
              <a:t> ….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FAB3R\Desktop\map6.jpg"/>
          <p:cNvPicPr>
            <a:picLocks noChangeAspect="1" noChangeArrowheads="1"/>
          </p:cNvPicPr>
          <p:nvPr/>
        </p:nvPicPr>
        <p:blipFill>
          <a:blip r:embed="rId2"/>
          <a:srcRect t="2321" b="14129"/>
          <a:stretch>
            <a:fillRect/>
          </a:stretch>
        </p:blipFill>
        <p:spPr bwMode="auto">
          <a:xfrm>
            <a:off x="242239" y="1916832"/>
            <a:ext cx="5276582" cy="4032448"/>
          </a:xfrm>
          <a:prstGeom prst="rect">
            <a:avLst/>
          </a:prstGeom>
          <a:noFill/>
        </p:spPr>
      </p:pic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49144"/>
              </p:ext>
            </p:extLst>
          </p:nvPr>
        </p:nvGraphicFramePr>
        <p:xfrm>
          <a:off x="5650879" y="2852934"/>
          <a:ext cx="3216910" cy="2263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635"/>
                <a:gridCol w="1438275"/>
              </a:tblGrid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Zagreb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95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Rijeka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263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Beograd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569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Sarajevo</a:t>
                      </a:r>
                      <a:endParaRPr lang="hr-HR" sz="1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456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Beč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490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Budimpešta</a:t>
                      </a:r>
                      <a:endParaRPr lang="hr-HR" sz="1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504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Graz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289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Bratislava</a:t>
                      </a:r>
                      <a:endParaRPr lang="hr-HR" sz="1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550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Prag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810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5580655" y="1916832"/>
            <a:ext cx="34564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dirty="0">
                <a:solidFill>
                  <a:schemeClr val="accent6"/>
                </a:solidFill>
              </a:rPr>
              <a:t>E70 </a:t>
            </a:r>
            <a:endParaRPr lang="hr-HR" dirty="0" smtClean="0">
              <a:solidFill>
                <a:schemeClr val="accent6"/>
              </a:solidFill>
            </a:endParaRPr>
          </a:p>
          <a:p>
            <a:r>
              <a:rPr lang="pt-BR" dirty="0" smtClean="0">
                <a:solidFill>
                  <a:schemeClr val="accent6"/>
                </a:solidFill>
              </a:rPr>
              <a:t> </a:t>
            </a:r>
            <a:r>
              <a:rPr lang="pt-BR" dirty="0">
                <a:solidFill>
                  <a:schemeClr val="accent6"/>
                </a:solidFill>
              </a:rPr>
              <a:t>izlaz s autoceste A3 </a:t>
            </a:r>
            <a:r>
              <a:rPr lang="pt-BR" dirty="0" smtClean="0">
                <a:solidFill>
                  <a:schemeClr val="accent6"/>
                </a:solidFill>
              </a:rPr>
              <a:t>(Zagreb-BG</a:t>
            </a:r>
            <a:r>
              <a:rPr lang="hr-HR" dirty="0" smtClean="0">
                <a:solidFill>
                  <a:schemeClr val="accent6"/>
                </a:solidFill>
              </a:rPr>
              <a:t>)</a:t>
            </a:r>
            <a:endParaRPr lang="hr-HR" dirty="0">
              <a:solidFill>
                <a:schemeClr val="accent6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657006" y="1938958"/>
            <a:ext cx="34564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b="1" dirty="0">
                <a:solidFill>
                  <a:schemeClr val="accent6"/>
                </a:solidFill>
              </a:rPr>
              <a:t>E70</a:t>
            </a:r>
            <a:r>
              <a:rPr lang="pt-BR" dirty="0">
                <a:solidFill>
                  <a:schemeClr val="accent6"/>
                </a:solidFill>
              </a:rPr>
              <a:t> </a:t>
            </a:r>
            <a:endParaRPr lang="hr-HR" dirty="0" smtClean="0">
              <a:solidFill>
                <a:schemeClr val="accent6"/>
              </a:solidFill>
            </a:endParaRPr>
          </a:p>
          <a:p>
            <a:r>
              <a:rPr lang="pt-BR" dirty="0" smtClean="0">
                <a:solidFill>
                  <a:schemeClr val="accent6"/>
                </a:solidFill>
              </a:rPr>
              <a:t> </a:t>
            </a:r>
            <a:r>
              <a:rPr lang="hr-HR" dirty="0" err="1" smtClean="0">
                <a:solidFill>
                  <a:schemeClr val="accent6"/>
                </a:solidFill>
              </a:rPr>
              <a:t>exit</a:t>
            </a:r>
            <a:r>
              <a:rPr lang="hr-HR" dirty="0" smtClean="0">
                <a:solidFill>
                  <a:schemeClr val="accent6"/>
                </a:solidFill>
              </a:rPr>
              <a:t> </a:t>
            </a:r>
            <a:r>
              <a:rPr lang="hr-HR" dirty="0" err="1" smtClean="0">
                <a:solidFill>
                  <a:schemeClr val="accent6"/>
                </a:solidFill>
              </a:rPr>
              <a:t>from</a:t>
            </a:r>
            <a:r>
              <a:rPr lang="hr-HR" dirty="0" smtClean="0">
                <a:solidFill>
                  <a:schemeClr val="accent6"/>
                </a:solidFill>
              </a:rPr>
              <a:t> </a:t>
            </a:r>
            <a:r>
              <a:rPr lang="hr-HR" dirty="0" err="1" smtClean="0">
                <a:solidFill>
                  <a:schemeClr val="accent6"/>
                </a:solidFill>
              </a:rPr>
              <a:t>Highway</a:t>
            </a:r>
            <a:r>
              <a:rPr lang="hr-HR" dirty="0" smtClean="0">
                <a:solidFill>
                  <a:schemeClr val="accent6"/>
                </a:solidFill>
              </a:rPr>
              <a:t> </a:t>
            </a:r>
            <a:r>
              <a:rPr lang="pt-BR" dirty="0" smtClean="0">
                <a:solidFill>
                  <a:schemeClr val="accent6"/>
                </a:solidFill>
              </a:rPr>
              <a:t>A3 (Zagreb-BG</a:t>
            </a:r>
            <a:r>
              <a:rPr lang="hr-HR" dirty="0" smtClean="0">
                <a:solidFill>
                  <a:schemeClr val="accent6"/>
                </a:solidFill>
              </a:rPr>
              <a:t>)</a:t>
            </a:r>
            <a:endParaRPr lang="hr-HR" dirty="0">
              <a:solidFill>
                <a:schemeClr val="accent6"/>
              </a:solidFill>
            </a:endParaRPr>
          </a:p>
        </p:txBody>
      </p:sp>
      <p:sp>
        <p:nvSpPr>
          <p:cNvPr id="10" name="Title 32"/>
          <p:cNvSpPr txBox="1">
            <a:spLocks/>
          </p:cNvSpPr>
          <p:nvPr/>
        </p:nvSpPr>
        <p:spPr>
          <a:xfrm rot="21600000">
            <a:off x="0" y="1340761"/>
            <a:ext cx="5191907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HIGHWAY….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14" name="Title 32"/>
          <p:cNvSpPr txBox="1">
            <a:spLocks/>
          </p:cNvSpPr>
          <p:nvPr/>
        </p:nvSpPr>
        <p:spPr>
          <a:xfrm rot="21600000">
            <a:off x="11832" y="993301"/>
            <a:ext cx="5595243" cy="3713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              prometna povezanost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itle 32"/>
          <p:cNvSpPr txBox="1">
            <a:spLocks/>
          </p:cNvSpPr>
          <p:nvPr/>
        </p:nvSpPr>
        <p:spPr>
          <a:xfrm rot="21600000">
            <a:off x="-11013" y="989653"/>
            <a:ext cx="4521211" cy="3713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transport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connections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253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14588" y="1361017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              ŽELJEZNICA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4" name="Title 32"/>
          <p:cNvSpPr txBox="1">
            <a:spLocks/>
          </p:cNvSpPr>
          <p:nvPr/>
        </p:nvSpPr>
        <p:spPr>
          <a:xfrm rot="21600000">
            <a:off x="1" y="608351"/>
            <a:ext cx="8892480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… </a:t>
            </a:r>
            <a:r>
              <a:rPr lang="hr-HR" sz="1600" dirty="0" err="1" smtClean="0">
                <a:solidFill>
                  <a:schemeClr val="bg1"/>
                </a:solidFill>
              </a:rPr>
              <a:t>in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the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heart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of</a:t>
            </a:r>
            <a:r>
              <a:rPr lang="hr-HR" sz="1600" dirty="0" smtClean="0">
                <a:solidFill>
                  <a:schemeClr val="bg1"/>
                </a:solidFill>
              </a:rPr>
              <a:t> Croatia – one </a:t>
            </a:r>
            <a:r>
              <a:rPr lang="hr-HR" sz="1600" dirty="0" err="1" smtClean="0">
                <a:solidFill>
                  <a:schemeClr val="bg1"/>
                </a:solidFill>
              </a:rPr>
              <a:t>step</a:t>
            </a:r>
            <a:r>
              <a:rPr lang="hr-HR" sz="1600" dirty="0" smtClean="0">
                <a:solidFill>
                  <a:schemeClr val="bg1"/>
                </a:solidFill>
              </a:rPr>
              <a:t> to </a:t>
            </a:r>
            <a:r>
              <a:rPr lang="hr-HR" sz="1600" dirty="0" err="1" smtClean="0">
                <a:solidFill>
                  <a:schemeClr val="bg1"/>
                </a:solidFill>
              </a:rPr>
              <a:t>everywhere</a:t>
            </a:r>
            <a:r>
              <a:rPr lang="hr-HR" sz="1600" dirty="0" smtClean="0">
                <a:solidFill>
                  <a:schemeClr val="bg1"/>
                </a:solidFill>
              </a:rPr>
              <a:t> ….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5528119" y="1873666"/>
            <a:ext cx="3456484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accent6"/>
                </a:solidFill>
              </a:rPr>
              <a:t>X</a:t>
            </a:r>
            <a:r>
              <a:rPr lang="hr-HR" dirty="0" smtClean="0">
                <a:solidFill>
                  <a:schemeClr val="accent6"/>
                </a:solidFill>
              </a:rPr>
              <a:t>. </a:t>
            </a:r>
            <a:r>
              <a:rPr lang="hr-HR" b="1" dirty="0" smtClean="0">
                <a:solidFill>
                  <a:schemeClr val="accent6"/>
                </a:solidFill>
              </a:rPr>
              <a:t>panEuropski koridor</a:t>
            </a:r>
            <a:r>
              <a:rPr lang="pt-BR" b="1" dirty="0" smtClean="0">
                <a:solidFill>
                  <a:schemeClr val="accent6"/>
                </a:solidFill>
              </a:rPr>
              <a:t> </a:t>
            </a:r>
            <a:endParaRPr lang="hr-HR" b="1" dirty="0" smtClean="0">
              <a:solidFill>
                <a:schemeClr val="accent6"/>
              </a:solidFill>
            </a:endParaRPr>
          </a:p>
          <a:p>
            <a:r>
              <a:rPr lang="pt-BR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hr-HR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(</a:t>
            </a:r>
            <a:r>
              <a:rPr lang="hr-HR" sz="14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Salzburg</a:t>
            </a:r>
            <a:r>
              <a:rPr lang="hr-HR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– Zagreb – Beograd - </a:t>
            </a:r>
            <a:r>
              <a:rPr lang="hr-HR" sz="14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Istanbul</a:t>
            </a:r>
            <a:r>
              <a:rPr lang="hr-HR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)</a:t>
            </a:r>
            <a:endParaRPr lang="hr-HR" sz="1400" i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467407" y="1873666"/>
            <a:ext cx="35361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 </a:t>
            </a:r>
            <a:r>
              <a:rPr lang="hr-HR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panEuropean</a:t>
            </a:r>
            <a:r>
              <a:rPr lang="hr-H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corridor</a:t>
            </a:r>
            <a:endParaRPr lang="hr-HR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hr-HR" sz="1400" b="1" i="1" dirty="0">
                <a:solidFill>
                  <a:srgbClr val="F79646">
                    <a:lumMod val="60000"/>
                    <a:lumOff val="40000"/>
                  </a:srgbClr>
                </a:solidFill>
              </a:rPr>
              <a:t>(</a:t>
            </a:r>
            <a:r>
              <a:rPr lang="hr-HR" sz="1400" b="1" i="1" dirty="0" err="1">
                <a:solidFill>
                  <a:srgbClr val="F79646">
                    <a:lumMod val="60000"/>
                    <a:lumOff val="40000"/>
                  </a:srgbClr>
                </a:solidFill>
              </a:rPr>
              <a:t>Salzburg</a:t>
            </a:r>
            <a:r>
              <a:rPr lang="hr-HR" sz="1400" b="1" i="1" dirty="0">
                <a:solidFill>
                  <a:srgbClr val="F79646">
                    <a:lumMod val="60000"/>
                    <a:lumOff val="40000"/>
                  </a:srgbClr>
                </a:solidFill>
              </a:rPr>
              <a:t> – Zagreb – Beograd - </a:t>
            </a:r>
            <a:r>
              <a:rPr lang="hr-HR" sz="1400" b="1" i="1" dirty="0" err="1">
                <a:solidFill>
                  <a:srgbClr val="F79646">
                    <a:lumMod val="60000"/>
                    <a:lumOff val="40000"/>
                  </a:srgbClr>
                </a:solidFill>
              </a:rPr>
              <a:t>Istanbul</a:t>
            </a:r>
            <a:r>
              <a:rPr lang="hr-HR" sz="1400" i="1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)</a:t>
            </a:r>
            <a:endParaRPr lang="hr-HR" sz="1400" i="1" dirty="0">
              <a:solidFill>
                <a:srgbClr val="F796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32"/>
          <p:cNvSpPr txBox="1">
            <a:spLocks/>
          </p:cNvSpPr>
          <p:nvPr/>
        </p:nvSpPr>
        <p:spPr>
          <a:xfrm rot="21600000">
            <a:off x="4962" y="1355141"/>
            <a:ext cx="5191907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RAILWAY….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14" name="Picture 2" descr="http://www.logsys.com.hr/HRLog/images/photos/paneuropski-korid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2" y="1806533"/>
            <a:ext cx="4740590" cy="474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D:\Users\eva\Pictures\koridor 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14675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6217865" y="3079095"/>
            <a:ext cx="2756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Riječna luka </a:t>
            </a:r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SISAK          67 km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Morska luka </a:t>
            </a:r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RIJEKA      260 km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Granični prijelaz </a:t>
            </a:r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u BiH          10 km 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6270773" y="3068960"/>
            <a:ext cx="275641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r-HR" b="1" dirty="0" err="1" smtClean="0">
                <a:solidFill>
                  <a:schemeClr val="accent3">
                    <a:lumMod val="75000"/>
                  </a:schemeClr>
                </a:solidFill>
              </a:rPr>
              <a:t>River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3">
                    <a:lumMod val="75000"/>
                  </a:schemeClr>
                </a:solidFill>
              </a:rPr>
              <a:t>Port</a:t>
            </a:r>
            <a:endParaRPr lang="hr-H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SISAK          67 km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b="1" dirty="0" err="1" smtClean="0">
                <a:solidFill>
                  <a:schemeClr val="accent3">
                    <a:lumMod val="75000"/>
                  </a:schemeClr>
                </a:solidFill>
              </a:rPr>
              <a:t>Sea</a:t>
            </a:r>
            <a:r>
              <a:rPr lang="hr-HR" b="1" dirty="0" err="1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hr-HR" b="1" dirty="0" err="1" smtClean="0">
                <a:solidFill>
                  <a:schemeClr val="accent3">
                    <a:lumMod val="75000"/>
                  </a:schemeClr>
                </a:solidFill>
              </a:rPr>
              <a:t>ort</a:t>
            </a:r>
            <a:endParaRPr lang="hr-H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RIJEKA      260 km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State </a:t>
            </a:r>
            <a:r>
              <a:rPr lang="hr-HR" b="1" dirty="0" err="1" smtClean="0">
                <a:solidFill>
                  <a:schemeClr val="accent3">
                    <a:lumMod val="75000"/>
                  </a:schemeClr>
                </a:solidFill>
              </a:rPr>
              <a:t>border</a:t>
            </a:r>
            <a:endParaRPr lang="hr-H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            </a:t>
            </a:r>
            <a:r>
              <a:rPr lang="hr-HR" dirty="0" err="1" smtClean="0">
                <a:solidFill>
                  <a:schemeClr val="accent3">
                    <a:lumMod val="75000"/>
                  </a:schemeClr>
                </a:solidFill>
              </a:rPr>
              <a:t>with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BiH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          10 km 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" name="Picture 2" descr="C:\Users\FAB3R\Desktop\exclama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48455">
            <a:off x="62308" y="5806946"/>
            <a:ext cx="730943" cy="730943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7" name="TextBox 3"/>
          <p:cNvSpPr txBox="1"/>
          <p:nvPr/>
        </p:nvSpPr>
        <p:spPr>
          <a:xfrm>
            <a:off x="545521" y="5949280"/>
            <a:ext cx="8629022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  <a:latin typeface="+mj-lt"/>
              </a:rPr>
              <a:t>Poduzetnička zona Novska  je jedina u RH smještena pored željezničkog kolodvora.</a:t>
            </a:r>
          </a:p>
        </p:txBody>
      </p:sp>
      <p:sp>
        <p:nvSpPr>
          <p:cNvPr id="18" name="TextBox 3"/>
          <p:cNvSpPr txBox="1"/>
          <p:nvPr/>
        </p:nvSpPr>
        <p:spPr>
          <a:xfrm>
            <a:off x="607872" y="5961569"/>
            <a:ext cx="8504319" cy="35394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hr-H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Enterprise/</a:t>
            </a:r>
            <a:r>
              <a:rPr lang="hr-HR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Business</a:t>
            </a:r>
            <a:r>
              <a:rPr lang="hr-H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zones</a:t>
            </a:r>
            <a:r>
              <a:rPr lang="hr-H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Novska is </a:t>
            </a:r>
            <a:r>
              <a:rPr lang="hr-HR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hr-H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only</a:t>
            </a:r>
            <a:r>
              <a:rPr lang="hr-H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one </a:t>
            </a:r>
            <a:r>
              <a:rPr lang="hr-HR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</a:t>
            </a:r>
            <a:r>
              <a:rPr lang="hr-H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Croatia </a:t>
            </a:r>
            <a:r>
              <a:rPr lang="hr-HR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located</a:t>
            </a:r>
            <a:r>
              <a:rPr lang="hr-H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near</a:t>
            </a:r>
            <a:r>
              <a:rPr lang="hr-H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hr-H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Railway </a:t>
            </a:r>
            <a:r>
              <a:rPr lang="hr-HR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Station</a:t>
            </a:r>
            <a:r>
              <a:rPr lang="hr-HR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20" name="Title 32"/>
          <p:cNvSpPr txBox="1">
            <a:spLocks/>
          </p:cNvSpPr>
          <p:nvPr/>
        </p:nvSpPr>
        <p:spPr>
          <a:xfrm rot="21600000">
            <a:off x="11832" y="993301"/>
            <a:ext cx="5595243" cy="3713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              prometna povezanost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itle 32"/>
          <p:cNvSpPr txBox="1">
            <a:spLocks/>
          </p:cNvSpPr>
          <p:nvPr/>
        </p:nvSpPr>
        <p:spPr>
          <a:xfrm rot="21600000">
            <a:off x="-11013" y="989653"/>
            <a:ext cx="4521211" cy="3713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transport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connections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938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2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53" presetClass="entr" presetSubtype="16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J:\NOVSKA DO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93" y="23242"/>
            <a:ext cx="9131941" cy="6759272"/>
          </a:xfrm>
          <a:prstGeom prst="rect">
            <a:avLst/>
          </a:prstGeom>
          <a:noFill/>
        </p:spPr>
      </p:pic>
      <p:sp>
        <p:nvSpPr>
          <p:cNvPr id="2" name="TekstniOkvir 1"/>
          <p:cNvSpPr txBox="1"/>
          <p:nvPr/>
        </p:nvSpPr>
        <p:spPr>
          <a:xfrm>
            <a:off x="0" y="142474"/>
            <a:ext cx="90428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4"/>
            <a:ext cx="9020396" cy="3511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4" name="Title 32"/>
          <p:cNvSpPr txBox="1">
            <a:spLocks/>
          </p:cNvSpPr>
          <p:nvPr/>
        </p:nvSpPr>
        <p:spPr>
          <a:xfrm rot="21600000">
            <a:off x="1" y="578126"/>
            <a:ext cx="8892480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… </a:t>
            </a:r>
            <a:r>
              <a:rPr lang="hr-HR" sz="1600" dirty="0" err="1" smtClean="0">
                <a:solidFill>
                  <a:schemeClr val="bg1"/>
                </a:solidFill>
              </a:rPr>
              <a:t>in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the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heart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of</a:t>
            </a:r>
            <a:r>
              <a:rPr lang="hr-HR" sz="1600" dirty="0" smtClean="0">
                <a:solidFill>
                  <a:schemeClr val="bg1"/>
                </a:solidFill>
              </a:rPr>
              <a:t> Croatia – one </a:t>
            </a:r>
            <a:r>
              <a:rPr lang="hr-HR" sz="1600" dirty="0" err="1" smtClean="0">
                <a:solidFill>
                  <a:schemeClr val="bg1"/>
                </a:solidFill>
              </a:rPr>
              <a:t>step</a:t>
            </a:r>
            <a:r>
              <a:rPr lang="hr-HR" sz="1600" dirty="0" smtClean="0">
                <a:solidFill>
                  <a:schemeClr val="bg1"/>
                </a:solidFill>
              </a:rPr>
              <a:t> to </a:t>
            </a:r>
            <a:r>
              <a:rPr lang="hr-HR" sz="1600" dirty="0" err="1" smtClean="0">
                <a:solidFill>
                  <a:schemeClr val="bg1"/>
                </a:solidFill>
              </a:rPr>
              <a:t>everywhere</a:t>
            </a:r>
            <a:r>
              <a:rPr lang="hr-HR" sz="1600" dirty="0" smtClean="0">
                <a:solidFill>
                  <a:schemeClr val="bg1"/>
                </a:solidFill>
              </a:rPr>
              <a:t> ….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13" name="TextBox 27"/>
          <p:cNvSpPr txBox="1"/>
          <p:nvPr/>
        </p:nvSpPr>
        <p:spPr>
          <a:xfrm>
            <a:off x="4357144" y="2066747"/>
            <a:ext cx="942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Novska</a:t>
            </a:r>
          </a:p>
          <a:p>
            <a:pPr algn="ctr"/>
            <a:r>
              <a:rPr lang="hr-H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Town</a:t>
            </a:r>
            <a:endParaRPr lang="hr-H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sp>
        <p:nvSpPr>
          <p:cNvPr id="15" name="Oval 30"/>
          <p:cNvSpPr/>
          <p:nvPr/>
        </p:nvSpPr>
        <p:spPr>
          <a:xfrm>
            <a:off x="467544" y="4755321"/>
            <a:ext cx="133332" cy="16341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lijevo-desno 15"/>
          <p:cNvSpPr/>
          <p:nvPr/>
        </p:nvSpPr>
        <p:spPr>
          <a:xfrm rot="1276778">
            <a:off x="2817998" y="5448194"/>
            <a:ext cx="1305854" cy="190128"/>
          </a:xfrm>
          <a:prstGeom prst="left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31"/>
          <p:cNvSpPr txBox="1"/>
          <p:nvPr/>
        </p:nvSpPr>
        <p:spPr>
          <a:xfrm rot="1052809">
            <a:off x="2505271" y="5555960"/>
            <a:ext cx="14993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Highway</a:t>
            </a: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A3 </a:t>
            </a:r>
          </a:p>
          <a:p>
            <a:r>
              <a:rPr lang="hr-H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hr-H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agreb - </a:t>
            </a:r>
            <a:r>
              <a:rPr lang="hr-HR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Belgrade</a:t>
            </a:r>
            <a:endParaRPr lang="hr-H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trelica lijevo-desno 17"/>
          <p:cNvSpPr/>
          <p:nvPr/>
        </p:nvSpPr>
        <p:spPr>
          <a:xfrm rot="847096">
            <a:off x="5293575" y="4986918"/>
            <a:ext cx="1305854" cy="190128"/>
          </a:xfrm>
          <a:prstGeom prst="left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Box 33"/>
          <p:cNvSpPr txBox="1"/>
          <p:nvPr/>
        </p:nvSpPr>
        <p:spPr>
          <a:xfrm rot="732006">
            <a:off x="4443420" y="4447544"/>
            <a:ext cx="347689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Railway </a:t>
            </a:r>
            <a:r>
              <a:rPr lang="hr-H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10th</a:t>
            </a: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corridor</a:t>
            </a:r>
            <a:endParaRPr lang="hr-H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Salzburg</a:t>
            </a:r>
            <a:r>
              <a:rPr lang="hr-H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-Zagreb-</a:t>
            </a:r>
            <a:r>
              <a:rPr lang="hr-HR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Belgrade</a:t>
            </a:r>
            <a:r>
              <a:rPr lang="hr-H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r-HR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Istanbul</a:t>
            </a:r>
            <a:endParaRPr lang="hr-H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30"/>
          <p:cNvSpPr/>
          <p:nvPr/>
        </p:nvSpPr>
        <p:spPr>
          <a:xfrm>
            <a:off x="5878828" y="5030800"/>
            <a:ext cx="133332" cy="16341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30"/>
          <p:cNvSpPr/>
          <p:nvPr/>
        </p:nvSpPr>
        <p:spPr>
          <a:xfrm>
            <a:off x="4761921" y="2380384"/>
            <a:ext cx="133332" cy="16341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9"/>
          <p:cNvSpPr txBox="1"/>
          <p:nvPr/>
        </p:nvSpPr>
        <p:spPr>
          <a:xfrm>
            <a:off x="4761921" y="5423526"/>
            <a:ext cx="283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Enterprise/</a:t>
            </a:r>
            <a:r>
              <a:rPr lang="hr-HR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r>
              <a:rPr lang="hr-H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 NOVSKA </a:t>
            </a:r>
            <a:endParaRPr lang="hr-HR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2272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142474"/>
            <a:ext cx="90428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4"/>
            <a:ext cx="9020396" cy="3511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4" name="Title 32"/>
          <p:cNvSpPr txBox="1">
            <a:spLocks/>
          </p:cNvSpPr>
          <p:nvPr/>
        </p:nvSpPr>
        <p:spPr>
          <a:xfrm rot="21600000">
            <a:off x="1" y="578126"/>
            <a:ext cx="8892480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… </a:t>
            </a:r>
            <a:r>
              <a:rPr lang="hr-HR" sz="1600" dirty="0" err="1" smtClean="0">
                <a:solidFill>
                  <a:schemeClr val="bg1"/>
                </a:solidFill>
              </a:rPr>
              <a:t>in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the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heart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of</a:t>
            </a:r>
            <a:r>
              <a:rPr lang="hr-HR" sz="1600" dirty="0" smtClean="0">
                <a:solidFill>
                  <a:schemeClr val="bg1"/>
                </a:solidFill>
              </a:rPr>
              <a:t> Croatia – one </a:t>
            </a:r>
            <a:r>
              <a:rPr lang="hr-HR" sz="1600" dirty="0" err="1" smtClean="0">
                <a:solidFill>
                  <a:schemeClr val="bg1"/>
                </a:solidFill>
              </a:rPr>
              <a:t>step</a:t>
            </a:r>
            <a:r>
              <a:rPr lang="hr-HR" sz="1600" dirty="0" smtClean="0">
                <a:solidFill>
                  <a:schemeClr val="bg1"/>
                </a:solidFill>
              </a:rPr>
              <a:t> to </a:t>
            </a:r>
            <a:r>
              <a:rPr lang="hr-HR" sz="1600" dirty="0" err="1" smtClean="0">
                <a:solidFill>
                  <a:schemeClr val="bg1"/>
                </a:solidFill>
              </a:rPr>
              <a:t>everywhere</a:t>
            </a:r>
            <a:r>
              <a:rPr lang="hr-HR" sz="1600" dirty="0" smtClean="0">
                <a:solidFill>
                  <a:schemeClr val="bg1"/>
                </a:solidFill>
              </a:rPr>
              <a:t> ….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22" name="Naslov 1"/>
          <p:cNvSpPr txBox="1">
            <a:spLocks/>
          </p:cNvSpPr>
          <p:nvPr/>
        </p:nvSpPr>
        <p:spPr>
          <a:xfrm>
            <a:off x="-35793" y="1191911"/>
            <a:ext cx="4474405" cy="4632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 smtClean="0"/>
              <a:t>infrastruktura</a:t>
            </a:r>
            <a:endParaRPr lang="hr-H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Naslov 1"/>
          <p:cNvSpPr txBox="1">
            <a:spLocks/>
          </p:cNvSpPr>
          <p:nvPr/>
        </p:nvSpPr>
        <p:spPr>
          <a:xfrm>
            <a:off x="55427" y="1191911"/>
            <a:ext cx="4474405" cy="4632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100" b="1" dirty="0" err="1" smtClean="0"/>
              <a:t>infrastructure</a:t>
            </a:r>
            <a:endParaRPr lang="hr-HR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7018" y="1655197"/>
            <a:ext cx="5461086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hr-HR" sz="2000" b="1" dirty="0" smtClean="0">
                <a:latin typeface="+mj-lt"/>
              </a:rPr>
              <a:t>Električna energija                                     1 MW</a:t>
            </a:r>
          </a:p>
          <a:p>
            <a:pPr lvl="0"/>
            <a:r>
              <a:rPr lang="hr-HR" sz="1600" dirty="0" smtClean="0">
                <a:latin typeface="+mj-lt"/>
              </a:rPr>
              <a:t>       </a:t>
            </a:r>
            <a:r>
              <a:rPr lang="hr-HR" sz="1600" dirty="0" smtClean="0">
                <a:solidFill>
                  <a:prstClr val="black"/>
                </a:solidFill>
                <a:latin typeface="+mj-lt"/>
              </a:rPr>
              <a:t>(</a:t>
            </a:r>
            <a:r>
              <a:rPr lang="hr-HR" sz="1600" dirty="0">
                <a:solidFill>
                  <a:prstClr val="black"/>
                </a:solidFill>
                <a:latin typeface="+mj-lt"/>
              </a:rPr>
              <a:t>Ovisno o potrebi moguće je i povećanje kapaciteta</a:t>
            </a:r>
            <a:r>
              <a:rPr lang="hr-HR" sz="1600" dirty="0" smtClean="0">
                <a:solidFill>
                  <a:prstClr val="black"/>
                </a:solidFill>
                <a:latin typeface="+mj-lt"/>
              </a:rPr>
              <a:t>)</a:t>
            </a:r>
            <a:endParaRPr lang="hr-HR" sz="1600" dirty="0" smtClean="0">
              <a:latin typeface="+mj-lt"/>
            </a:endParaRPr>
          </a:p>
          <a:p>
            <a:pPr lvl="0"/>
            <a:endParaRPr lang="hr-HR" sz="2000" dirty="0" smtClean="0">
              <a:solidFill>
                <a:prstClr val="black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>
                <a:latin typeface="+mj-lt"/>
              </a:rPr>
              <a:t>Pitka &amp;</a:t>
            </a:r>
            <a:r>
              <a:rPr lang="hr-HR" sz="2000" b="1" dirty="0" smtClean="0">
                <a:latin typeface="+mj-lt"/>
              </a:rPr>
              <a:t> industrijska voda                         44 </a:t>
            </a:r>
            <a:r>
              <a:rPr lang="hr-HR" sz="2000" b="1" dirty="0">
                <a:latin typeface="+mj-lt"/>
              </a:rPr>
              <a:t>m</a:t>
            </a:r>
            <a:r>
              <a:rPr lang="hr-HR" sz="2000" b="1" baseline="30000" dirty="0">
                <a:latin typeface="+mj-lt"/>
              </a:rPr>
              <a:t>3</a:t>
            </a:r>
            <a:r>
              <a:rPr lang="hr-HR" sz="2000" b="1" dirty="0">
                <a:latin typeface="+mj-lt"/>
              </a:rPr>
              <a:t>/h</a:t>
            </a:r>
          </a:p>
          <a:p>
            <a:endParaRPr lang="hr-HR" sz="20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>
                <a:latin typeface="+mj-lt"/>
              </a:rPr>
              <a:t>DTK </a:t>
            </a:r>
            <a:r>
              <a:rPr lang="hr-HR" sz="2000" dirty="0">
                <a:latin typeface="+mj-lt"/>
              </a:rPr>
              <a:t>(detaljna telekomunikacijska mreža)</a:t>
            </a:r>
          </a:p>
          <a:p>
            <a:endParaRPr lang="hr-HR" sz="20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 smtClean="0">
                <a:latin typeface="+mj-lt"/>
              </a:rPr>
              <a:t>Plin   </a:t>
            </a:r>
            <a:r>
              <a:rPr lang="hr-HR" sz="2000" dirty="0" smtClean="0">
                <a:latin typeface="+mj-lt"/>
              </a:rPr>
              <a:t>                                                      </a:t>
            </a:r>
            <a:r>
              <a:rPr lang="hr-HR" sz="2000" b="1" dirty="0" smtClean="0">
                <a:latin typeface="+mj-lt"/>
              </a:rPr>
              <a:t>1000 m</a:t>
            </a:r>
            <a:r>
              <a:rPr lang="hr-HR" sz="2000" b="1" baseline="30000" dirty="0" smtClean="0">
                <a:latin typeface="+mj-lt"/>
              </a:rPr>
              <a:t>3</a:t>
            </a:r>
            <a:r>
              <a:rPr lang="hr-HR" sz="2000" b="1" dirty="0" smtClean="0">
                <a:latin typeface="+mj-lt"/>
              </a:rPr>
              <a:t>/h</a:t>
            </a:r>
          </a:p>
          <a:p>
            <a:r>
              <a:rPr lang="hr-HR" sz="1600" dirty="0" smtClean="0">
                <a:solidFill>
                  <a:prstClr val="black"/>
                </a:solidFill>
                <a:latin typeface="+mj-lt"/>
              </a:rPr>
              <a:t>       (</a:t>
            </a:r>
            <a:r>
              <a:rPr lang="hr-HR" sz="1600" dirty="0">
                <a:solidFill>
                  <a:prstClr val="black"/>
                </a:solidFill>
                <a:latin typeface="+mj-lt"/>
              </a:rPr>
              <a:t>Moguć priključak na glavni plinovod – 1.000.000 </a:t>
            </a:r>
            <a:r>
              <a:rPr lang="hr-HR" sz="1600" dirty="0" smtClean="0">
                <a:solidFill>
                  <a:prstClr val="black"/>
                </a:solidFill>
                <a:latin typeface="+mj-lt"/>
              </a:rPr>
              <a:t>m3/h)</a:t>
            </a:r>
          </a:p>
          <a:p>
            <a:endParaRPr lang="hr-HR" sz="2000" b="1" dirty="0"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>
                <a:latin typeface="+mj-lt"/>
              </a:rPr>
              <a:t>Kanalizacija, javna </a:t>
            </a:r>
            <a:r>
              <a:rPr lang="hr-HR" sz="2000" b="1" dirty="0" smtClean="0">
                <a:latin typeface="+mj-lt"/>
              </a:rPr>
              <a:t>rasvjeta</a:t>
            </a:r>
          </a:p>
          <a:p>
            <a:endParaRPr lang="hr-HR" sz="20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>
                <a:latin typeface="+mj-lt"/>
              </a:rPr>
              <a:t>Neposredna blizina trase naftovoda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28835" y="5795328"/>
            <a:ext cx="87849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hr-HR" b="1" dirty="0" smtClean="0"/>
              <a:t>Industrijski željeznički </a:t>
            </a:r>
            <a:r>
              <a:rPr lang="hr-HR" b="1" dirty="0" err="1" smtClean="0"/>
              <a:t>kolosjek</a:t>
            </a:r>
            <a:endParaRPr lang="hr-HR" b="1" dirty="0"/>
          </a:p>
        </p:txBody>
      </p:sp>
      <p:pic>
        <p:nvPicPr>
          <p:cNvPr id="25" name="Picture 2" descr="C:\Users\FAB3R\Desktop\infrastru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1044378"/>
            <a:ext cx="1656184" cy="1267488"/>
          </a:xfrm>
          <a:prstGeom prst="rect">
            <a:avLst/>
          </a:prstGeom>
          <a:noFill/>
        </p:spPr>
      </p:pic>
      <p:sp>
        <p:nvSpPr>
          <p:cNvPr id="28" name="TekstniOkvir 27"/>
          <p:cNvSpPr txBox="1"/>
          <p:nvPr/>
        </p:nvSpPr>
        <p:spPr>
          <a:xfrm>
            <a:off x="107503" y="1678122"/>
            <a:ext cx="6356819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hr-HR" sz="2000" b="1" dirty="0" err="1" smtClean="0">
                <a:latin typeface="+mj-lt"/>
              </a:rPr>
              <a:t>Electricity</a:t>
            </a:r>
            <a:r>
              <a:rPr lang="hr-HR" sz="2000" b="1" dirty="0" smtClean="0">
                <a:latin typeface="+mj-lt"/>
              </a:rPr>
              <a:t>  </a:t>
            </a:r>
            <a:r>
              <a:rPr lang="hr-HR" sz="2000" dirty="0" smtClean="0">
                <a:latin typeface="TitilliumText25L" pitchFamily="50" charset="-18"/>
              </a:rPr>
              <a:t>                                              </a:t>
            </a:r>
            <a:r>
              <a:rPr lang="hr-HR" sz="2000" b="1" dirty="0" smtClean="0">
                <a:latin typeface="+mj-lt"/>
              </a:rPr>
              <a:t>1 MW</a:t>
            </a:r>
          </a:p>
          <a:p>
            <a:pPr lvl="0"/>
            <a:r>
              <a:rPr lang="hr-HR" sz="1600" dirty="0" smtClean="0">
                <a:solidFill>
                  <a:prstClr val="black"/>
                </a:solidFill>
                <a:latin typeface="+mj-lt"/>
              </a:rPr>
              <a:t>      ( </a:t>
            </a:r>
            <a:r>
              <a:rPr lang="hr-HR" sz="1600" dirty="0" err="1" smtClean="0">
                <a:solidFill>
                  <a:prstClr val="black"/>
                </a:solidFill>
                <a:latin typeface="+mj-lt"/>
              </a:rPr>
              <a:t>If</a:t>
            </a:r>
            <a:r>
              <a:rPr lang="hr-HR" sz="16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hr-HR" sz="1600" dirty="0">
                <a:solidFill>
                  <a:prstClr val="black"/>
                </a:solidFill>
                <a:latin typeface="+mj-lt"/>
              </a:rPr>
              <a:t>is </a:t>
            </a:r>
            <a:r>
              <a:rPr lang="hr-HR" sz="1600" dirty="0" err="1">
                <a:solidFill>
                  <a:prstClr val="black"/>
                </a:solidFill>
                <a:latin typeface="+mj-lt"/>
              </a:rPr>
              <a:t>required</a:t>
            </a:r>
            <a:r>
              <a:rPr lang="hr-HR" sz="1600" dirty="0">
                <a:solidFill>
                  <a:prstClr val="black"/>
                </a:solidFill>
                <a:latin typeface="+mj-lt"/>
              </a:rPr>
              <a:t> </a:t>
            </a:r>
            <a:r>
              <a:rPr lang="hr-HR" sz="1600" dirty="0" err="1">
                <a:solidFill>
                  <a:prstClr val="black"/>
                </a:solidFill>
                <a:latin typeface="+mj-lt"/>
              </a:rPr>
              <a:t>there</a:t>
            </a:r>
            <a:r>
              <a:rPr lang="hr-HR" sz="1600" dirty="0">
                <a:solidFill>
                  <a:prstClr val="black"/>
                </a:solidFill>
                <a:latin typeface="+mj-lt"/>
              </a:rPr>
              <a:t> </a:t>
            </a:r>
            <a:r>
              <a:rPr lang="hr-HR" sz="1600" dirty="0" err="1">
                <a:solidFill>
                  <a:prstClr val="black"/>
                </a:solidFill>
                <a:latin typeface="+mj-lt"/>
              </a:rPr>
              <a:t>is</a:t>
            </a:r>
            <a:r>
              <a:rPr lang="hr-HR" sz="1600" dirty="0">
                <a:solidFill>
                  <a:prstClr val="black"/>
                </a:solidFill>
                <a:latin typeface="+mj-lt"/>
              </a:rPr>
              <a:t> </a:t>
            </a:r>
            <a:r>
              <a:rPr lang="hr-HR" sz="1600" dirty="0" err="1">
                <a:solidFill>
                  <a:prstClr val="black"/>
                </a:solidFill>
                <a:latin typeface="+mj-lt"/>
              </a:rPr>
              <a:t>possibility</a:t>
            </a:r>
            <a:r>
              <a:rPr lang="hr-HR" sz="1600" dirty="0">
                <a:solidFill>
                  <a:prstClr val="black"/>
                </a:solidFill>
                <a:latin typeface="+mj-lt"/>
              </a:rPr>
              <a:t> to </a:t>
            </a:r>
            <a:r>
              <a:rPr lang="hr-HR" sz="1600" dirty="0" err="1">
                <a:solidFill>
                  <a:prstClr val="black"/>
                </a:solidFill>
                <a:latin typeface="+mj-lt"/>
              </a:rPr>
              <a:t>increase</a:t>
            </a:r>
            <a:r>
              <a:rPr lang="hr-HR" sz="1600" dirty="0">
                <a:solidFill>
                  <a:prstClr val="black"/>
                </a:solidFill>
                <a:latin typeface="+mj-lt"/>
              </a:rPr>
              <a:t> </a:t>
            </a:r>
            <a:r>
              <a:rPr lang="hr-HR" sz="1600" dirty="0" err="1">
                <a:solidFill>
                  <a:prstClr val="black"/>
                </a:solidFill>
                <a:latin typeface="+mj-lt"/>
              </a:rPr>
              <a:t>of</a:t>
            </a:r>
            <a:r>
              <a:rPr lang="hr-HR" sz="1600" dirty="0">
                <a:solidFill>
                  <a:prstClr val="black"/>
                </a:solidFill>
                <a:latin typeface="+mj-lt"/>
              </a:rPr>
              <a:t> </a:t>
            </a:r>
            <a:r>
              <a:rPr lang="hr-HR" sz="1600" dirty="0" err="1">
                <a:solidFill>
                  <a:prstClr val="black"/>
                </a:solidFill>
                <a:latin typeface="+mj-lt"/>
              </a:rPr>
              <a:t>capacity</a:t>
            </a:r>
            <a:r>
              <a:rPr lang="hr-HR" sz="1600" dirty="0">
                <a:solidFill>
                  <a:prstClr val="black"/>
                </a:solidFill>
                <a:latin typeface="+mj-lt"/>
              </a:rPr>
              <a:t>)</a:t>
            </a:r>
          </a:p>
          <a:p>
            <a:pPr lvl="0"/>
            <a:endParaRPr lang="hr-HR" sz="2000" dirty="0" smtClean="0">
              <a:solidFill>
                <a:prstClr val="black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 err="1" smtClean="0">
                <a:latin typeface="+mj-lt"/>
              </a:rPr>
              <a:t>drinking</a:t>
            </a:r>
            <a:r>
              <a:rPr lang="hr-HR" sz="2000" b="1" dirty="0" smtClean="0">
                <a:latin typeface="+mj-lt"/>
              </a:rPr>
              <a:t> &amp; </a:t>
            </a:r>
            <a:r>
              <a:rPr lang="hr-HR" sz="2000" b="1" dirty="0" err="1">
                <a:latin typeface="+mj-lt"/>
              </a:rPr>
              <a:t>industrial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dirty="0" err="1">
                <a:latin typeface="+mj-lt"/>
              </a:rPr>
              <a:t>water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dirty="0" smtClean="0">
                <a:latin typeface="+mj-lt"/>
              </a:rPr>
              <a:t>                       44 </a:t>
            </a:r>
            <a:r>
              <a:rPr lang="hr-HR" sz="2000" b="1" dirty="0">
                <a:latin typeface="+mj-lt"/>
              </a:rPr>
              <a:t>m</a:t>
            </a:r>
            <a:r>
              <a:rPr lang="hr-HR" sz="2000" b="1" baseline="30000" dirty="0">
                <a:latin typeface="+mj-lt"/>
              </a:rPr>
              <a:t>3</a:t>
            </a:r>
            <a:r>
              <a:rPr lang="hr-HR" sz="2000" b="1" dirty="0">
                <a:latin typeface="+mj-lt"/>
              </a:rPr>
              <a:t>/h</a:t>
            </a:r>
          </a:p>
          <a:p>
            <a:endParaRPr lang="hr-HR" sz="20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>
                <a:latin typeface="+mj-lt"/>
              </a:rPr>
              <a:t>DTK </a:t>
            </a:r>
            <a:r>
              <a:rPr lang="hr-HR" sz="2000" b="1" dirty="0" smtClean="0">
                <a:latin typeface="+mj-lt"/>
              </a:rPr>
              <a:t> </a:t>
            </a:r>
            <a:r>
              <a:rPr lang="hr-HR" sz="2000" dirty="0" smtClean="0">
                <a:latin typeface="+mj-lt"/>
              </a:rPr>
              <a:t>(</a:t>
            </a:r>
            <a:r>
              <a:rPr lang="hr-HR" sz="1600" dirty="0" err="1" smtClean="0">
                <a:latin typeface="TitilliumText25L" pitchFamily="50" charset="-18"/>
              </a:rPr>
              <a:t>detailed</a:t>
            </a:r>
            <a:r>
              <a:rPr lang="hr-HR" sz="1600" dirty="0" smtClean="0">
                <a:latin typeface="TitilliumText25L" pitchFamily="50" charset="-18"/>
              </a:rPr>
              <a:t> </a:t>
            </a:r>
            <a:r>
              <a:rPr lang="hr-HR" sz="1600" dirty="0" err="1">
                <a:latin typeface="TitilliumText25L" pitchFamily="50" charset="-18"/>
              </a:rPr>
              <a:t>telecommunication</a:t>
            </a:r>
            <a:r>
              <a:rPr lang="hr-HR" sz="1600" dirty="0">
                <a:latin typeface="TitilliumText25L" pitchFamily="50" charset="-18"/>
              </a:rPr>
              <a:t> </a:t>
            </a:r>
            <a:r>
              <a:rPr lang="hr-HR" sz="1600" dirty="0" err="1">
                <a:latin typeface="TitilliumText25L" pitchFamily="50" charset="-18"/>
              </a:rPr>
              <a:t>network</a:t>
            </a:r>
            <a:r>
              <a:rPr lang="hr-HR" sz="2000" dirty="0" smtClean="0">
                <a:latin typeface="TitilliumText25L" pitchFamily="50" charset="-18"/>
              </a:rPr>
              <a:t>)</a:t>
            </a:r>
            <a:endParaRPr lang="hr-HR" sz="2000" dirty="0">
              <a:latin typeface="+mj-lt"/>
            </a:endParaRPr>
          </a:p>
          <a:p>
            <a:endParaRPr lang="hr-HR" sz="20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 smtClean="0">
                <a:latin typeface="+mj-lt"/>
              </a:rPr>
              <a:t>Natural Gas  </a:t>
            </a:r>
            <a:r>
              <a:rPr lang="hr-HR" sz="2000" dirty="0" smtClean="0">
                <a:latin typeface="+mj-lt"/>
              </a:rPr>
              <a:t>                                              </a:t>
            </a:r>
            <a:r>
              <a:rPr lang="hr-HR" sz="2000" b="1" dirty="0" smtClean="0">
                <a:latin typeface="+mj-lt"/>
              </a:rPr>
              <a:t>1000 m</a:t>
            </a:r>
            <a:r>
              <a:rPr lang="hr-HR" sz="2000" b="1" baseline="30000" dirty="0" smtClean="0">
                <a:latin typeface="+mj-lt"/>
              </a:rPr>
              <a:t>3</a:t>
            </a:r>
            <a:r>
              <a:rPr lang="hr-HR" sz="2000" b="1" dirty="0" smtClean="0">
                <a:latin typeface="+mj-lt"/>
              </a:rPr>
              <a:t>/h</a:t>
            </a:r>
          </a:p>
          <a:p>
            <a:r>
              <a:rPr lang="hr-HR" sz="1600" dirty="0" smtClean="0">
                <a:solidFill>
                  <a:prstClr val="black"/>
                </a:solidFill>
                <a:latin typeface="+mj-lt"/>
              </a:rPr>
              <a:t>       (</a:t>
            </a:r>
            <a:r>
              <a:rPr lang="hr-HR" sz="1600" dirty="0" err="1">
                <a:latin typeface="+mj-lt"/>
              </a:rPr>
              <a:t>Can</a:t>
            </a:r>
            <a:r>
              <a:rPr lang="hr-HR" sz="1600" dirty="0">
                <a:latin typeface="+mj-lt"/>
              </a:rPr>
              <a:t> </a:t>
            </a:r>
            <a:r>
              <a:rPr lang="hr-HR" sz="1600" dirty="0" err="1">
                <a:latin typeface="+mj-lt"/>
              </a:rPr>
              <a:t>be</a:t>
            </a:r>
            <a:r>
              <a:rPr lang="hr-HR" sz="1600" dirty="0">
                <a:latin typeface="+mj-lt"/>
              </a:rPr>
              <a:t> </a:t>
            </a:r>
            <a:r>
              <a:rPr lang="hr-HR" sz="1600" dirty="0" err="1">
                <a:latin typeface="+mj-lt"/>
              </a:rPr>
              <a:t>connected</a:t>
            </a:r>
            <a:r>
              <a:rPr lang="hr-HR" sz="1600" dirty="0">
                <a:latin typeface="+mj-lt"/>
              </a:rPr>
              <a:t> to </a:t>
            </a:r>
            <a:r>
              <a:rPr lang="hr-HR" sz="1600" dirty="0" err="1">
                <a:latin typeface="+mj-lt"/>
              </a:rPr>
              <a:t>the</a:t>
            </a:r>
            <a:r>
              <a:rPr lang="hr-HR" sz="1600" dirty="0">
                <a:latin typeface="+mj-lt"/>
              </a:rPr>
              <a:t> </a:t>
            </a:r>
            <a:r>
              <a:rPr lang="hr-HR" sz="1600" dirty="0" err="1">
                <a:latin typeface="+mj-lt"/>
              </a:rPr>
              <a:t>main</a:t>
            </a:r>
            <a:r>
              <a:rPr lang="hr-HR" sz="1600" dirty="0">
                <a:latin typeface="+mj-lt"/>
              </a:rPr>
              <a:t> gas </a:t>
            </a:r>
            <a:r>
              <a:rPr lang="hr-HR" sz="1600" dirty="0" err="1">
                <a:latin typeface="+mj-lt"/>
              </a:rPr>
              <a:t>pipeline</a:t>
            </a:r>
            <a:r>
              <a:rPr lang="hr-HR" sz="1600" dirty="0">
                <a:latin typeface="+mj-lt"/>
              </a:rPr>
              <a:t> </a:t>
            </a:r>
            <a:r>
              <a:rPr lang="hr-HR" sz="1600" dirty="0" smtClean="0">
                <a:solidFill>
                  <a:prstClr val="black"/>
                </a:solidFill>
                <a:latin typeface="+mj-lt"/>
              </a:rPr>
              <a:t>– </a:t>
            </a:r>
            <a:r>
              <a:rPr lang="hr-HR" sz="1600" dirty="0">
                <a:solidFill>
                  <a:prstClr val="black"/>
                </a:solidFill>
                <a:latin typeface="+mj-lt"/>
              </a:rPr>
              <a:t>1.000.000 </a:t>
            </a:r>
            <a:r>
              <a:rPr lang="hr-HR" sz="1600" dirty="0" smtClean="0">
                <a:solidFill>
                  <a:prstClr val="black"/>
                </a:solidFill>
                <a:latin typeface="+mj-lt"/>
              </a:rPr>
              <a:t>m3/h)</a:t>
            </a:r>
          </a:p>
          <a:p>
            <a:endParaRPr lang="hr-HR" sz="2000" b="1" dirty="0"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 err="1">
                <a:latin typeface="+mj-lt"/>
              </a:rPr>
              <a:t>Sewege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dirty="0" err="1">
                <a:latin typeface="+mj-lt"/>
              </a:rPr>
              <a:t>system</a:t>
            </a:r>
            <a:r>
              <a:rPr lang="hr-HR" sz="2000" b="1" dirty="0">
                <a:latin typeface="+mj-lt"/>
              </a:rPr>
              <a:t>, </a:t>
            </a:r>
            <a:r>
              <a:rPr lang="hr-HR" sz="2000" b="1" dirty="0" err="1">
                <a:latin typeface="+mj-lt"/>
              </a:rPr>
              <a:t>public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dirty="0" err="1">
                <a:latin typeface="+mj-lt"/>
              </a:rPr>
              <a:t>lighting</a:t>
            </a:r>
            <a:endParaRPr lang="hr-HR" sz="2000" b="1" dirty="0">
              <a:latin typeface="+mj-lt"/>
            </a:endParaRPr>
          </a:p>
          <a:p>
            <a:endParaRPr lang="hr-HR" sz="20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 err="1">
                <a:latin typeface="+mj-lt"/>
              </a:rPr>
              <a:t>n</a:t>
            </a:r>
            <a:r>
              <a:rPr lang="hr-HR" sz="2000" b="1" dirty="0" err="1" smtClean="0">
                <a:latin typeface="+mj-lt"/>
              </a:rPr>
              <a:t>earest</a:t>
            </a:r>
            <a:r>
              <a:rPr lang="hr-HR" sz="2000" b="1" dirty="0" smtClean="0">
                <a:latin typeface="+mj-lt"/>
              </a:rPr>
              <a:t>  </a:t>
            </a:r>
            <a:r>
              <a:rPr lang="hr-HR" sz="2000" b="1" dirty="0">
                <a:latin typeface="+mj-lt"/>
              </a:rPr>
              <a:t>to </a:t>
            </a:r>
            <a:r>
              <a:rPr lang="hr-HR" sz="2000" b="1" dirty="0" err="1">
                <a:latin typeface="+mj-lt"/>
              </a:rPr>
              <a:t>the</a:t>
            </a:r>
            <a:r>
              <a:rPr lang="hr-HR" sz="2000" b="1" dirty="0">
                <a:latin typeface="+mj-lt"/>
              </a:rPr>
              <a:t> </a:t>
            </a:r>
            <a:r>
              <a:rPr lang="hr-HR" sz="2000" b="1" dirty="0" err="1" smtClean="0">
                <a:latin typeface="+mj-lt"/>
              </a:rPr>
              <a:t>main</a:t>
            </a:r>
            <a:r>
              <a:rPr lang="hr-HR" sz="2000" b="1" dirty="0" smtClean="0">
                <a:latin typeface="+mj-lt"/>
              </a:rPr>
              <a:t> Oil </a:t>
            </a:r>
            <a:r>
              <a:rPr lang="hr-HR" sz="2000" b="1" dirty="0" err="1" smtClean="0">
                <a:latin typeface="+mj-lt"/>
              </a:rPr>
              <a:t>pipeline</a:t>
            </a:r>
            <a:endParaRPr lang="hr-HR" sz="2000" b="1" dirty="0">
              <a:latin typeface="+mj-lt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37343" y="5798097"/>
            <a:ext cx="87849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hr-HR" b="1" dirty="0" err="1"/>
              <a:t>Industrial</a:t>
            </a:r>
            <a:r>
              <a:rPr lang="hr-HR" b="1" dirty="0"/>
              <a:t> </a:t>
            </a:r>
            <a:r>
              <a:rPr lang="hr-HR" b="1" dirty="0" err="1"/>
              <a:t>Railroad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092533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14588" y="1361017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 smtClean="0">
                <a:solidFill>
                  <a:schemeClr val="bg1"/>
                </a:solidFill>
              </a:rPr>
              <a:t>POTPORE ulaganjima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4" name="Title 32"/>
          <p:cNvSpPr txBox="1">
            <a:spLocks/>
          </p:cNvSpPr>
          <p:nvPr/>
        </p:nvSpPr>
        <p:spPr>
          <a:xfrm rot="21600000">
            <a:off x="1" y="608351"/>
            <a:ext cx="8892480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… </a:t>
            </a:r>
            <a:r>
              <a:rPr lang="hr-HR" sz="1600" dirty="0" err="1" smtClean="0">
                <a:solidFill>
                  <a:schemeClr val="bg1"/>
                </a:solidFill>
              </a:rPr>
              <a:t>in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the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heart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of</a:t>
            </a:r>
            <a:r>
              <a:rPr lang="hr-HR" sz="1600" dirty="0" smtClean="0">
                <a:solidFill>
                  <a:schemeClr val="bg1"/>
                </a:solidFill>
              </a:rPr>
              <a:t> Croatia – one </a:t>
            </a:r>
            <a:r>
              <a:rPr lang="hr-HR" sz="1600" dirty="0" err="1" smtClean="0">
                <a:solidFill>
                  <a:schemeClr val="bg1"/>
                </a:solidFill>
              </a:rPr>
              <a:t>step</a:t>
            </a:r>
            <a:r>
              <a:rPr lang="hr-HR" sz="1600" dirty="0" smtClean="0">
                <a:solidFill>
                  <a:schemeClr val="bg1"/>
                </a:solidFill>
              </a:rPr>
              <a:t> to </a:t>
            </a:r>
            <a:r>
              <a:rPr lang="hr-HR" sz="1600" dirty="0" err="1" smtClean="0">
                <a:solidFill>
                  <a:schemeClr val="bg1"/>
                </a:solidFill>
              </a:rPr>
              <a:t>everywhere</a:t>
            </a:r>
            <a:r>
              <a:rPr lang="hr-HR" sz="1600" dirty="0" smtClean="0">
                <a:solidFill>
                  <a:schemeClr val="bg1"/>
                </a:solidFill>
              </a:rPr>
              <a:t> ….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3223320" y="2232779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Subvencija na prodajnu cijenu zemljišta</a:t>
            </a:r>
          </a:p>
        </p:txBody>
      </p:sp>
      <p:sp>
        <p:nvSpPr>
          <p:cNvPr id="10" name="Title 32"/>
          <p:cNvSpPr txBox="1">
            <a:spLocks/>
          </p:cNvSpPr>
          <p:nvPr/>
        </p:nvSpPr>
        <p:spPr>
          <a:xfrm rot="21600000">
            <a:off x="22524" y="1361016"/>
            <a:ext cx="5359126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000" b="1" dirty="0" smtClean="0">
                <a:solidFill>
                  <a:schemeClr val="bg1"/>
                </a:solidFill>
              </a:rPr>
              <a:t>SUPPORT to </a:t>
            </a:r>
            <a:r>
              <a:rPr lang="hr-HR" sz="2000" b="1" dirty="0" err="1" smtClean="0">
                <a:solidFill>
                  <a:schemeClr val="bg1"/>
                </a:solidFill>
              </a:rPr>
              <a:t>investment</a:t>
            </a:r>
            <a:endParaRPr lang="hr-HR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FAB3R\Desktop\KONACNO-KONAC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3" y="2239997"/>
            <a:ext cx="3048000" cy="3870325"/>
          </a:xfrm>
          <a:prstGeom prst="rect">
            <a:avLst/>
          </a:prstGeom>
          <a:noFill/>
        </p:spPr>
      </p:pic>
      <p:sp>
        <p:nvSpPr>
          <p:cNvPr id="14" name="Pravokutnik 13"/>
          <p:cNvSpPr/>
          <p:nvPr/>
        </p:nvSpPr>
        <p:spPr>
          <a:xfrm>
            <a:off x="3223320" y="4289317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Subvencija na naknadu za pravo građenja </a:t>
            </a:r>
            <a:endParaRPr lang="hr-H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3169323" y="1843756"/>
            <a:ext cx="585107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r"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accent6"/>
                </a:solidFill>
              </a:rPr>
              <a:t>Početna prodajna cijena zemljišta  4 €/m2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4067532" y="4667601"/>
            <a:ext cx="494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* u skladu sa planiranim zapošljavanjem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4446239" y="4667602"/>
            <a:ext cx="43084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accordance with the planned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recruitmen</a:t>
            </a:r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4021112" y="2572216"/>
            <a:ext cx="494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* u skladu sa planiranim zapošljavanjem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4446241" y="2601482"/>
            <a:ext cx="43084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accordance with the planned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recruitmen</a:t>
            </a:r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3259113" y="4289317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upport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to build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Pravokutnik 21"/>
          <p:cNvSpPr/>
          <p:nvPr/>
        </p:nvSpPr>
        <p:spPr>
          <a:xfrm>
            <a:off x="3240807" y="1849217"/>
            <a:ext cx="585107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r"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accent6"/>
                </a:solidFill>
              </a:rPr>
              <a:t>Start </a:t>
            </a:r>
            <a:r>
              <a:rPr lang="hr-HR" sz="2000" b="1" dirty="0" err="1" smtClean="0">
                <a:solidFill>
                  <a:schemeClr val="accent6"/>
                </a:solidFill>
              </a:rPr>
              <a:t>sales</a:t>
            </a:r>
            <a:r>
              <a:rPr lang="hr-HR" sz="2000" b="1" dirty="0" smtClean="0">
                <a:solidFill>
                  <a:schemeClr val="accent6"/>
                </a:solidFill>
              </a:rPr>
              <a:t> </a:t>
            </a:r>
            <a:r>
              <a:rPr lang="hr-HR" sz="2000" b="1" dirty="0" err="1" smtClean="0">
                <a:solidFill>
                  <a:schemeClr val="accent6"/>
                </a:solidFill>
              </a:rPr>
              <a:t>land</a:t>
            </a:r>
            <a:r>
              <a:rPr lang="hr-HR" sz="2000" b="1" dirty="0" smtClean="0">
                <a:solidFill>
                  <a:schemeClr val="accent6"/>
                </a:solidFill>
              </a:rPr>
              <a:t> </a:t>
            </a:r>
            <a:r>
              <a:rPr lang="hr-HR" sz="2000" b="1" dirty="0" err="1" smtClean="0">
                <a:solidFill>
                  <a:schemeClr val="accent6"/>
                </a:solidFill>
              </a:rPr>
              <a:t>price</a:t>
            </a:r>
            <a:r>
              <a:rPr lang="hr-HR" sz="2000" b="1" dirty="0" smtClean="0">
                <a:solidFill>
                  <a:schemeClr val="accent6"/>
                </a:solidFill>
              </a:rPr>
              <a:t> 4 €/m2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3365426" y="2236058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upport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hr-H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27832"/>
              </p:ext>
            </p:extLst>
          </p:nvPr>
        </p:nvGraphicFramePr>
        <p:xfrm>
          <a:off x="3201988" y="2924113"/>
          <a:ext cx="5782613" cy="792918"/>
        </p:xfrm>
        <a:graphic>
          <a:graphicData uri="http://schemas.openxmlformats.org/drawingml/2006/table">
            <a:tbl>
              <a:tblPr firstRow="1" firstCol="1" bandRow="1"/>
              <a:tblGrid>
                <a:gridCol w="918049"/>
                <a:gridCol w="509133"/>
                <a:gridCol w="518643"/>
                <a:gridCol w="518643"/>
                <a:gridCol w="517911"/>
                <a:gridCol w="518643"/>
                <a:gridCol w="518643"/>
                <a:gridCol w="518643"/>
                <a:gridCol w="621787"/>
                <a:gridCol w="622518"/>
              </a:tblGrid>
              <a:tr h="396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EMPLOYEES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do 20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21-30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31-40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41-50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51-60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61-70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71-80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81-100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&gt; 100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396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SUPPORT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€ /m2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0,39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0,79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1,18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1,97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2,37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2,76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3,29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ic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527290"/>
              </p:ext>
            </p:extLst>
          </p:nvPr>
        </p:nvGraphicFramePr>
        <p:xfrm>
          <a:off x="3365426" y="4975379"/>
          <a:ext cx="5527053" cy="822887"/>
        </p:xfrm>
        <a:graphic>
          <a:graphicData uri="http://schemas.openxmlformats.org/drawingml/2006/table">
            <a:tbl>
              <a:tblPr/>
              <a:tblGrid>
                <a:gridCol w="1342533"/>
                <a:gridCol w="836904"/>
                <a:gridCol w="836904"/>
                <a:gridCol w="836904"/>
                <a:gridCol w="836904"/>
                <a:gridCol w="836904"/>
              </a:tblGrid>
              <a:tr h="49857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EMPLOYEES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&lt; </a:t>
                      </a:r>
                      <a:r>
                        <a:rPr lang="hr-H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31-50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51-80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81-100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&gt; 100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  </a:t>
                      </a:r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/m2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6584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7" grpId="0" animBg="1"/>
      <p:bldP spid="19" grpId="0" animBg="1"/>
      <p:bldP spid="21" grpId="0" animBg="1"/>
      <p:bldP spid="2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14588" y="1361017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 smtClean="0">
                <a:solidFill>
                  <a:schemeClr val="bg1"/>
                </a:solidFill>
              </a:rPr>
              <a:t>POTPORE ulaganjima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4" name="Title 32"/>
          <p:cNvSpPr txBox="1">
            <a:spLocks/>
          </p:cNvSpPr>
          <p:nvPr/>
        </p:nvSpPr>
        <p:spPr>
          <a:xfrm rot="21600000">
            <a:off x="1" y="608351"/>
            <a:ext cx="8892480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… </a:t>
            </a:r>
            <a:r>
              <a:rPr lang="hr-HR" sz="1600" dirty="0" err="1" smtClean="0">
                <a:solidFill>
                  <a:schemeClr val="bg1"/>
                </a:solidFill>
              </a:rPr>
              <a:t>in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the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heart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of</a:t>
            </a:r>
            <a:r>
              <a:rPr lang="hr-HR" sz="1600" dirty="0" smtClean="0">
                <a:solidFill>
                  <a:schemeClr val="bg1"/>
                </a:solidFill>
              </a:rPr>
              <a:t> Croatia – one </a:t>
            </a:r>
            <a:r>
              <a:rPr lang="hr-HR" sz="1600" dirty="0" err="1" smtClean="0">
                <a:solidFill>
                  <a:schemeClr val="bg1"/>
                </a:solidFill>
              </a:rPr>
              <a:t>step</a:t>
            </a:r>
            <a:r>
              <a:rPr lang="hr-HR" sz="1600" dirty="0" smtClean="0">
                <a:solidFill>
                  <a:schemeClr val="bg1"/>
                </a:solidFill>
              </a:rPr>
              <a:t> to </a:t>
            </a:r>
            <a:r>
              <a:rPr lang="hr-HR" sz="1600" dirty="0" err="1" smtClean="0">
                <a:solidFill>
                  <a:schemeClr val="bg1"/>
                </a:solidFill>
              </a:rPr>
              <a:t>everywhere</a:t>
            </a:r>
            <a:r>
              <a:rPr lang="hr-HR" sz="1600" dirty="0" smtClean="0">
                <a:solidFill>
                  <a:schemeClr val="bg1"/>
                </a:solidFill>
              </a:rPr>
              <a:t> ….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3223320" y="2348880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Oslobođenje od plaćanja komunalnog doprinosa</a:t>
            </a:r>
          </a:p>
        </p:txBody>
      </p:sp>
      <p:sp>
        <p:nvSpPr>
          <p:cNvPr id="10" name="Title 32"/>
          <p:cNvSpPr txBox="1">
            <a:spLocks/>
          </p:cNvSpPr>
          <p:nvPr/>
        </p:nvSpPr>
        <p:spPr>
          <a:xfrm rot="21600000">
            <a:off x="22524" y="1361016"/>
            <a:ext cx="5359126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000" b="1" dirty="0" smtClean="0">
                <a:solidFill>
                  <a:schemeClr val="bg1"/>
                </a:solidFill>
              </a:rPr>
              <a:t>SUPPORT to </a:t>
            </a:r>
            <a:r>
              <a:rPr lang="hr-HR" sz="2000" b="1" dirty="0" err="1" smtClean="0">
                <a:solidFill>
                  <a:schemeClr val="bg1"/>
                </a:solidFill>
              </a:rPr>
              <a:t>investment</a:t>
            </a:r>
            <a:endParaRPr lang="hr-HR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FAB3R\Desktop\KONACNO-KONAC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3" y="2239997"/>
            <a:ext cx="3048000" cy="3870325"/>
          </a:xfrm>
          <a:prstGeom prst="rect">
            <a:avLst/>
          </a:prstGeom>
          <a:noFill/>
        </p:spPr>
      </p:pic>
      <p:sp>
        <p:nvSpPr>
          <p:cNvPr id="14" name="Pravokutnik 13"/>
          <p:cNvSpPr/>
          <p:nvPr/>
        </p:nvSpPr>
        <p:spPr>
          <a:xfrm>
            <a:off x="3290342" y="4720489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Oslobođenje od plaćanja komunalne </a:t>
            </a:r>
            <a:r>
              <a:rPr lang="vi-VN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naknade</a:t>
            </a:r>
            <a:endParaRPr lang="vi-VN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3944730" y="4208273"/>
            <a:ext cx="494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* u prve dvije godine poslovanja 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4446241" y="4175159"/>
            <a:ext cx="43084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hr-HR" sz="1400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1400" dirty="0" err="1" smtClean="0">
                <a:solidFill>
                  <a:schemeClr val="accent6">
                    <a:lumMod val="50000"/>
                  </a:schemeClr>
                </a:solidFill>
              </a:rPr>
              <a:t>two</a:t>
            </a:r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1400" dirty="0" err="1" smtClean="0">
                <a:solidFill>
                  <a:schemeClr val="accent6">
                    <a:lumMod val="50000"/>
                  </a:schemeClr>
                </a:solidFill>
              </a:rPr>
              <a:t>first</a:t>
            </a:r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1400" dirty="0" err="1" smtClean="0">
                <a:solidFill>
                  <a:schemeClr val="accent6">
                    <a:lumMod val="50000"/>
                  </a:schemeClr>
                </a:solidFill>
              </a:rPr>
              <a:t>year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3298347" y="4725144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Exemption from paying  in Utility charges 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3259112" y="2348880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Exemption of a municipal contribution</a:t>
            </a:r>
          </a:p>
        </p:txBody>
      </p:sp>
      <p:sp>
        <p:nvSpPr>
          <p:cNvPr id="26" name="Pravokutnik 25"/>
          <p:cNvSpPr/>
          <p:nvPr/>
        </p:nvSpPr>
        <p:spPr>
          <a:xfrm>
            <a:off x="3272383" y="5368627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Oslobođenje od plaćanja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poreza na Tvrtku</a:t>
            </a:r>
            <a:endParaRPr lang="vi-VN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Pravokutnik 26"/>
          <p:cNvSpPr/>
          <p:nvPr/>
        </p:nvSpPr>
        <p:spPr>
          <a:xfrm>
            <a:off x="3298348" y="5373216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Exemption from paying Company tax </a:t>
            </a:r>
            <a:endParaRPr lang="hr-H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Pravokutnik 27"/>
          <p:cNvSpPr/>
          <p:nvPr/>
        </p:nvSpPr>
        <p:spPr>
          <a:xfrm>
            <a:off x="3290341" y="3068960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Oslobođenje od plaćanja angažirane snage </a:t>
            </a:r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el.en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9" name="Pravokutnik 28"/>
          <p:cNvSpPr/>
          <p:nvPr/>
        </p:nvSpPr>
        <p:spPr>
          <a:xfrm>
            <a:off x="3336977" y="3068960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Exemption of a </a:t>
            </a:r>
            <a:r>
              <a:rPr lang="hr-H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7635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7" grpId="0" animBg="1"/>
      <p:bldP spid="21" grpId="0" animBg="1"/>
      <p:bldP spid="20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719" y="1145702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 smtClean="0">
                <a:solidFill>
                  <a:schemeClr val="bg1"/>
                </a:solidFill>
              </a:rPr>
              <a:t>POTPORE ulaganjima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4" name="Title 32"/>
          <p:cNvSpPr txBox="1">
            <a:spLocks/>
          </p:cNvSpPr>
          <p:nvPr/>
        </p:nvSpPr>
        <p:spPr>
          <a:xfrm rot="21600000">
            <a:off x="1" y="608351"/>
            <a:ext cx="8892480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1600" dirty="0" smtClean="0">
                <a:solidFill>
                  <a:schemeClr val="bg1"/>
                </a:solidFill>
              </a:rPr>
              <a:t>… </a:t>
            </a:r>
            <a:r>
              <a:rPr lang="hr-HR" sz="1600" dirty="0" err="1" smtClean="0">
                <a:solidFill>
                  <a:schemeClr val="bg1"/>
                </a:solidFill>
              </a:rPr>
              <a:t>in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the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heart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 err="1" smtClean="0">
                <a:solidFill>
                  <a:schemeClr val="bg1"/>
                </a:solidFill>
              </a:rPr>
              <a:t>of</a:t>
            </a:r>
            <a:r>
              <a:rPr lang="hr-HR" sz="1600" dirty="0" smtClean="0">
                <a:solidFill>
                  <a:schemeClr val="bg1"/>
                </a:solidFill>
              </a:rPr>
              <a:t> Croatia – one </a:t>
            </a:r>
            <a:r>
              <a:rPr lang="hr-HR" sz="1600" dirty="0" err="1" smtClean="0">
                <a:solidFill>
                  <a:schemeClr val="bg1"/>
                </a:solidFill>
              </a:rPr>
              <a:t>step</a:t>
            </a:r>
            <a:r>
              <a:rPr lang="hr-HR" sz="1600" dirty="0" smtClean="0">
                <a:solidFill>
                  <a:schemeClr val="bg1"/>
                </a:solidFill>
              </a:rPr>
              <a:t> to </a:t>
            </a:r>
            <a:r>
              <a:rPr lang="hr-HR" sz="1600" dirty="0" err="1" smtClean="0">
                <a:solidFill>
                  <a:schemeClr val="bg1"/>
                </a:solidFill>
              </a:rPr>
              <a:t>everywhere</a:t>
            </a:r>
            <a:r>
              <a:rPr lang="hr-HR" sz="1600" dirty="0" smtClean="0">
                <a:solidFill>
                  <a:schemeClr val="bg1"/>
                </a:solidFill>
              </a:rPr>
              <a:t> ….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10" name="Title 32"/>
          <p:cNvSpPr txBox="1">
            <a:spLocks/>
          </p:cNvSpPr>
          <p:nvPr/>
        </p:nvSpPr>
        <p:spPr>
          <a:xfrm rot="21600000">
            <a:off x="41226" y="1145701"/>
            <a:ext cx="5359126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000" b="1" dirty="0" smtClean="0">
                <a:solidFill>
                  <a:schemeClr val="bg1"/>
                </a:solidFill>
              </a:rPr>
              <a:t>SUPPORT to </a:t>
            </a:r>
            <a:r>
              <a:rPr lang="hr-HR" sz="2000" b="1" dirty="0" err="1" smtClean="0">
                <a:solidFill>
                  <a:schemeClr val="bg1"/>
                </a:solidFill>
              </a:rPr>
              <a:t>investment</a:t>
            </a:r>
            <a:endParaRPr lang="hr-HR" sz="20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FAB3R\Desktop\Balance-3.jpg"/>
          <p:cNvPicPr>
            <a:picLocks noChangeAspect="1" noChangeArrowheads="1"/>
          </p:cNvPicPr>
          <p:nvPr/>
        </p:nvPicPr>
        <p:blipFill rotWithShape="1">
          <a:blip r:embed="rId2"/>
          <a:srcRect t="36561" b="17830"/>
          <a:stretch/>
        </p:blipFill>
        <p:spPr bwMode="auto">
          <a:xfrm>
            <a:off x="5622457" y="1016455"/>
            <a:ext cx="3362146" cy="734186"/>
          </a:xfrm>
          <a:prstGeom prst="rect">
            <a:avLst/>
          </a:prstGeom>
          <a:noFill/>
        </p:spPr>
      </p:pic>
      <p:graphicFrame>
        <p:nvGraphicFramePr>
          <p:cNvPr id="19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876513"/>
              </p:ext>
            </p:extLst>
          </p:nvPr>
        </p:nvGraphicFramePr>
        <p:xfrm>
          <a:off x="731948" y="2060848"/>
          <a:ext cx="7556500" cy="4603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952"/>
                <a:gridCol w="609088"/>
                <a:gridCol w="371163"/>
                <a:gridCol w="621777"/>
                <a:gridCol w="951700"/>
                <a:gridCol w="634467"/>
                <a:gridCol w="1053215"/>
                <a:gridCol w="1383138"/>
              </a:tblGrid>
              <a:tr h="3338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ULAGANJE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RH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PZ  </a:t>
                      </a:r>
                      <a:r>
                        <a:rPr lang="hr-H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NOVSKA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42225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troškovi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količina</a:t>
                      </a:r>
                      <a:endParaRPr lang="hr-HR" sz="11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jm</a:t>
                      </a:r>
                      <a:endParaRPr lang="hr-HR" sz="11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cijena €/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jm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iznos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cijena €/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jm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iznos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9279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kupnja zemljišta/ uz potporu za 100 i više zaposlenih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100.000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m2</a:t>
                      </a:r>
                      <a:endParaRPr lang="hr-HR" sz="11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500.000,00 €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70.000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9279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kupnja zemljišta po početnoj povlaštenoj cijeni/ bez potpore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100.000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m2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4,00 €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400.000,00 €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8297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komunalni doprinos za zgradu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120.000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m3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240.000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9279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komunalna naknada za zgradu 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43.000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m2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0,11 €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9.460,00 €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 prve dvije godine</a:t>
                      </a:r>
                      <a:endParaRPr lang="hr-HR" sz="11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9279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porez na tvrtku 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kom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 prve dvije godine</a:t>
                      </a:r>
                      <a:endParaRPr lang="hr-HR" sz="11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528309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el.energija / angažirana snaga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800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kW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210,00 €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168.000,00 €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210,00 €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 raspoloživa količina angažirane snage</a:t>
                      </a:r>
                      <a:endParaRPr lang="hr-HR" sz="11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0441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vodni doprinos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120.000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m3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0,62 €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74.400,00 €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0,12 €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14.400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0441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porez na dobit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€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0441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 početna vrijednost ulaganja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hr-H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992.260,00 €</a:t>
                      </a:r>
                      <a:endParaRPr lang="hr-HR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hr-H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84.450,00 €</a:t>
                      </a:r>
                      <a:endParaRPr lang="hr-HR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414.450</a:t>
                      </a:r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hr-H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5171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hr-HR" sz="1400" b="1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odnos vrijednosti početnog ulaganja u PZ Novska u odnosu na vrijednost početnog ulaganja u ostalim dijelovima RH </a:t>
                      </a:r>
                      <a:endParaRPr lang="hr-HR" sz="1400" b="1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9%</a:t>
                      </a:r>
                      <a:endParaRPr lang="hr-HR" sz="1400" b="1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42</a:t>
                      </a:r>
                      <a:r>
                        <a:rPr lang="hr-HR" sz="1400" b="1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%</a:t>
                      </a:r>
                      <a:endParaRPr lang="hr-HR" sz="1400" b="1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Naslov 1"/>
          <p:cNvSpPr txBox="1">
            <a:spLocks/>
          </p:cNvSpPr>
          <p:nvPr/>
        </p:nvSpPr>
        <p:spPr>
          <a:xfrm>
            <a:off x="334095" y="1628800"/>
            <a:ext cx="8229600" cy="3997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mtClean="0">
                <a:solidFill>
                  <a:schemeClr val="accent6">
                    <a:lumMod val="75000"/>
                  </a:schemeClr>
                </a:solidFill>
                <a:latin typeface="TitilliumText25L"/>
              </a:rPr>
              <a:t>Primjer izračuna ulaganja za zemljište od 10ha i poslovnu zgradu od 120.000 m3</a:t>
            </a:r>
            <a:endParaRPr lang="hr-HR" sz="1600" b="1" dirty="0">
              <a:solidFill>
                <a:schemeClr val="accent6">
                  <a:lumMod val="75000"/>
                </a:schemeClr>
              </a:solidFill>
              <a:latin typeface="TitilliumText25L"/>
            </a:endParaRPr>
          </a:p>
        </p:txBody>
      </p:sp>
      <p:sp>
        <p:nvSpPr>
          <p:cNvPr id="23" name="Naslov 4"/>
          <p:cNvSpPr txBox="1">
            <a:spLocks/>
          </p:cNvSpPr>
          <p:nvPr/>
        </p:nvSpPr>
        <p:spPr>
          <a:xfrm>
            <a:off x="539552" y="1659406"/>
            <a:ext cx="79208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mtClean="0">
                <a:solidFill>
                  <a:schemeClr val="accent6">
                    <a:lumMod val="75000"/>
                  </a:schemeClr>
                </a:solidFill>
                <a:latin typeface="TitilliumText25L"/>
              </a:rPr>
              <a:t>Calculated example for 10 ha land and 120.000 m3 business building</a:t>
            </a:r>
            <a:endParaRPr lang="hr-HR" sz="1600" b="1" dirty="0">
              <a:solidFill>
                <a:schemeClr val="accent6">
                  <a:lumMod val="75000"/>
                </a:schemeClr>
              </a:solidFill>
              <a:latin typeface="TitilliumText25L"/>
            </a:endParaRPr>
          </a:p>
        </p:txBody>
      </p:sp>
      <p:graphicFrame>
        <p:nvGraphicFramePr>
          <p:cNvPr id="24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255516"/>
              </p:ext>
            </p:extLst>
          </p:nvPr>
        </p:nvGraphicFramePr>
        <p:xfrm>
          <a:off x="706548" y="2028564"/>
          <a:ext cx="7607299" cy="4694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962"/>
                <a:gridCol w="609092"/>
                <a:gridCol w="371165"/>
                <a:gridCol w="621781"/>
                <a:gridCol w="1002463"/>
                <a:gridCol w="851363"/>
                <a:gridCol w="1080120"/>
                <a:gridCol w="1139353"/>
              </a:tblGrid>
              <a:tr h="3419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INVESTMENT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CROATIA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BUSINESS ZONE </a:t>
                      </a:r>
                      <a:r>
                        <a:rPr lang="hr-H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NOVSKA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244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costs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quantity</a:t>
                      </a:r>
                      <a:endParaRPr lang="hr-HR" sz="9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um</a:t>
                      </a:r>
                      <a:endParaRPr lang="hr-HR" sz="9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Price</a:t>
                      </a:r>
                    </a:p>
                    <a:p>
                      <a:pPr algn="ctr" fontAlgn="ctr"/>
                      <a:r>
                        <a:rPr lang="hr-H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€/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jm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ammount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price</a:t>
                      </a:r>
                      <a:r>
                        <a:rPr lang="hr-H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€/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jm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ammount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402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purchase of land/</a:t>
                      </a:r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 with supprt for 100 or more employees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100.000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m2</a:t>
                      </a:r>
                      <a:endParaRPr lang="hr-HR" sz="9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500.000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70.000,00 €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54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purchase of land at the initial subsidized price / without support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100.000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m2</a:t>
                      </a:r>
                      <a:endParaRPr lang="hr-HR" sz="9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400.000,00 €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9222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municipal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contribution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for 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building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120.000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m3</a:t>
                      </a:r>
                      <a:endParaRPr lang="hr-HR" sz="9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240.000,00 €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40227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utility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charges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for 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building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43.000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m2</a:t>
                      </a:r>
                      <a:endParaRPr lang="hr-HR" sz="9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0,11 €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9.460,00 €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0,11 €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</a:t>
                      </a:r>
                      <a:r>
                        <a:rPr lang="hr-H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first</a:t>
                      </a:r>
                      <a:r>
                        <a:rPr lang="hr-H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two</a:t>
                      </a:r>
                      <a:r>
                        <a:rPr lang="hr-H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years</a:t>
                      </a:r>
                      <a:endParaRPr lang="hr-HR" sz="9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40227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company tax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kom</a:t>
                      </a:r>
                      <a:endParaRPr lang="hr-HR" sz="9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</a:t>
                      </a:r>
                      <a:r>
                        <a:rPr lang="hr-H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first</a:t>
                      </a:r>
                      <a:r>
                        <a:rPr lang="hr-H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two</a:t>
                      </a:r>
                      <a:r>
                        <a:rPr lang="hr-H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years</a:t>
                      </a:r>
                      <a:endParaRPr lang="hr-HR" sz="9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8216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electricity / input power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800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kW</a:t>
                      </a:r>
                      <a:endParaRPr lang="hr-HR" sz="9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210,00 €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168.000,00 €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210,00 €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hr-HR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quantity</a:t>
                      </a:r>
                      <a:r>
                        <a:rPr lang="hr-H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available</a:t>
                      </a:r>
                      <a:r>
                        <a:rPr lang="hr-H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input</a:t>
                      </a:r>
                      <a:r>
                        <a:rPr lang="hr-H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power</a:t>
                      </a:r>
                      <a:endParaRPr lang="hr-HR" sz="9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1176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water contribution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120.000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m3</a:t>
                      </a:r>
                      <a:endParaRPr lang="hr-HR" sz="9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0,62 €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74.400,00 €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0,12 €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14.400,00 €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1176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income tax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€</a:t>
                      </a:r>
                      <a:endParaRPr lang="hr-HR" sz="9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1176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initial value of investments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hr-H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992.260,00 €</a:t>
                      </a:r>
                      <a:endParaRPr lang="hr-HR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hr-H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84.450,00 €</a:t>
                      </a:r>
                      <a:endParaRPr lang="hr-HR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414.450</a:t>
                      </a:r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hr-H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6261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value ratio of the investment in Business zone </a:t>
                      </a:r>
                      <a:r>
                        <a:rPr lang="en-US" sz="1400" b="1" u="none" strike="noStrike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Novska</a:t>
                      </a:r>
                      <a:r>
                        <a:rPr lang="en-US" sz="1400" b="1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in relation to the value of the initial investment in other parts of </a:t>
                      </a:r>
                      <a:r>
                        <a:rPr lang="hr-HR" sz="1400" b="1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1400" b="1" u="none" strike="noStrike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roatia</a:t>
                      </a:r>
                      <a:endParaRPr lang="en-US" sz="1400" b="1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9%</a:t>
                      </a:r>
                      <a:endParaRPr lang="hr-HR" sz="1400" b="1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42</a:t>
                      </a:r>
                      <a:r>
                        <a:rPr lang="hr-HR" sz="1400" b="1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%</a:t>
                      </a:r>
                      <a:endParaRPr lang="hr-HR" sz="1400" b="1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8894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1714</Words>
  <Application>Microsoft Office PowerPoint</Application>
  <PresentationFormat>Prikaz na zaslonu (4:3)</PresentationFormat>
  <Paragraphs>460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Theme</vt:lpstr>
      <vt:lpstr>Poduzetnička zona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Bussiness zone</dc:title>
  <dc:creator>FAB3R</dc:creator>
  <cp:lastModifiedBy>Korisnik</cp:lastModifiedBy>
  <cp:revision>328</cp:revision>
  <cp:lastPrinted>2014-04-28T06:09:23Z</cp:lastPrinted>
  <dcterms:created xsi:type="dcterms:W3CDTF">2011-11-10T18:27:27Z</dcterms:created>
  <dcterms:modified xsi:type="dcterms:W3CDTF">2016-02-22T13:13:59Z</dcterms:modified>
</cp:coreProperties>
</file>