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9" r:id="rId15"/>
    <p:sldId id="270" r:id="rId16"/>
    <p:sldId id="271" r:id="rId17"/>
  </p:sldIdLst>
  <p:sldSz cx="9144000" cy="6858000" type="screen4x3"/>
  <p:notesSz cx="6735763" cy="98663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99568" autoAdjust="0"/>
  </p:normalViewPr>
  <p:slideViewPr>
    <p:cSldViewPr>
      <p:cViewPr>
        <p:scale>
          <a:sx n="100" d="100"/>
          <a:sy n="100" d="100"/>
        </p:scale>
        <p:origin x="-21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AD6563EF-58DF-4963-966C-4B1C2BA48B67}" type="datetimeFigureOut">
              <a:rPr lang="hr-HR" smtClean="0"/>
              <a:t>22.2.2016.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0A2D63-B788-42F1-935D-B56F2D5EA2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17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B70361D7-1FAC-4970-9455-7276BDA8702F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882" tIns="45441" rIns="90882" bIns="454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4028FABE-D331-4F57-9DFF-DEC03F43C79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501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51D58-D51A-4EFE-8A39-82D9A64DB54A}" type="datetimeFigureOut">
              <a:rPr lang="sr-Latn-CS" smtClean="0"/>
              <a:pPr/>
              <a:t>22.2.2016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FB97-C4DC-4ABF-98A5-670412DCD771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9913321">
            <a:off x="63298" y="282948"/>
            <a:ext cx="2000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zagreb</a:t>
            </a:r>
            <a:endParaRPr lang="hr-HR" sz="4400" b="1" dirty="0">
              <a:solidFill>
                <a:schemeClr val="bg1">
                  <a:lumMod val="65000"/>
                </a:schemeClr>
              </a:solidFill>
              <a:latin typeface="Beba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621187">
            <a:off x="188348" y="1972746"/>
            <a:ext cx="3704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600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slavoNia</a:t>
            </a:r>
            <a:endParaRPr lang="hr-HR" sz="6600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633939">
            <a:off x="1409290" y="1127211"/>
            <a:ext cx="170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</a:rPr>
              <a:t>timber</a:t>
            </a:r>
            <a:endParaRPr lang="hr-HR" sz="2400" b="1" dirty="0">
              <a:solidFill>
                <a:schemeClr val="tx1">
                  <a:lumMod val="50000"/>
                  <a:lumOff val="50000"/>
                </a:schemeClr>
              </a:solidFill>
              <a:latin typeface="Bebas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887644">
            <a:off x="2193623" y="1226411"/>
            <a:ext cx="170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textile</a:t>
            </a:r>
            <a:endParaRPr lang="hr-HR" sz="36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3704333">
            <a:off x="-477497" y="2847270"/>
            <a:ext cx="399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bg1">
                    <a:lumMod val="65000"/>
                  </a:schemeClr>
                </a:solidFill>
                <a:latin typeface="Futura LT" pitchFamily="2" charset="0"/>
              </a:rPr>
              <a:t>near highway</a:t>
            </a:r>
            <a:endParaRPr lang="hr-HR" sz="2800" dirty="0">
              <a:solidFill>
                <a:schemeClr val="bg1">
                  <a:lumMod val="65000"/>
                </a:schemeClr>
              </a:solidFill>
              <a:latin typeface="Futura L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9850049">
            <a:off x="2776311" y="1221388"/>
            <a:ext cx="207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Radna snaga</a:t>
            </a:r>
            <a:endParaRPr lang="hr-HR" sz="2800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846136">
            <a:off x="65701" y="3931631"/>
            <a:ext cx="3081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>
                <a:solidFill>
                  <a:schemeClr val="bg1">
                    <a:lumMod val="75000"/>
                  </a:schemeClr>
                </a:solidFill>
                <a:latin typeface="Futura LT" pitchFamily="2" charset="0"/>
              </a:rPr>
              <a:t>railway junction</a:t>
            </a:r>
            <a:endParaRPr lang="hr-HR" sz="4400" dirty="0">
              <a:solidFill>
                <a:schemeClr val="bg1">
                  <a:lumMod val="75000"/>
                </a:schemeClr>
              </a:solidFill>
              <a:latin typeface="Futura L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3655679">
            <a:off x="6674155" y="4490773"/>
            <a:ext cx="1909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invest</a:t>
            </a:r>
            <a:endParaRPr lang="hr-HR" sz="72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922788">
            <a:off x="2323298" y="509485"/>
            <a:ext cx="1709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95000"/>
                  </a:schemeClr>
                </a:solidFill>
                <a:latin typeface="Bebas" pitchFamily="2" charset="0"/>
              </a:rPr>
              <a:t>metal</a:t>
            </a:r>
            <a:endParaRPr lang="hr-HR" sz="3200" dirty="0">
              <a:solidFill>
                <a:schemeClr val="bg1">
                  <a:lumMod val="95000"/>
                </a:schemeClr>
              </a:solidFill>
              <a:latin typeface="Bebas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905129">
            <a:off x="4819126" y="-69823"/>
            <a:ext cx="300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E70</a:t>
            </a:r>
            <a:endParaRPr lang="hr-HR" sz="72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42108">
            <a:off x="109830" y="4288320"/>
            <a:ext cx="386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chemeClr val="bg1">
                    <a:lumMod val="65000"/>
                  </a:schemeClr>
                </a:solidFill>
              </a:rPr>
              <a:t>Riječni transport</a:t>
            </a:r>
            <a:endParaRPr lang="hr-HR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644780">
            <a:off x="5062625" y="1988066"/>
            <a:ext cx="512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Exellent geographical position</a:t>
            </a:r>
            <a:endParaRPr lang="hr-HR" sz="28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9922788">
            <a:off x="3727330" y="5320432"/>
            <a:ext cx="244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Greenfield investment</a:t>
            </a:r>
            <a:endParaRPr lang="hr-HR" sz="2400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95581">
            <a:off x="7292683" y="819258"/>
            <a:ext cx="184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plin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3596109">
            <a:off x="7387296" y="2386212"/>
            <a:ext cx="2974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bg1">
                    <a:lumMod val="85000"/>
                  </a:schemeClr>
                </a:solidFill>
                <a:latin typeface="Futura LT" pitchFamily="2" charset="0"/>
              </a:rPr>
              <a:t>struja</a:t>
            </a:r>
            <a:endParaRPr lang="hr-HR" sz="2400" b="1" dirty="0">
              <a:solidFill>
                <a:schemeClr val="bg1">
                  <a:lumMod val="85000"/>
                </a:schemeClr>
              </a:solidFill>
              <a:latin typeface="Futura LT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3633939">
            <a:off x="6773785" y="513970"/>
            <a:ext cx="1121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voda</a:t>
            </a:r>
            <a:endParaRPr lang="hr-HR" sz="2400" b="1" dirty="0">
              <a:solidFill>
                <a:schemeClr val="bg1">
                  <a:lumMod val="65000"/>
                </a:schemeClr>
              </a:solidFill>
              <a:latin typeface="Beba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3633939">
            <a:off x="7123817" y="2230016"/>
            <a:ext cx="227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Dtk</a:t>
            </a:r>
            <a:r>
              <a:rPr lang="hr-HR" sz="2400" b="1" dirty="0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  </a:t>
            </a:r>
            <a:r>
              <a:rPr lang="hr-HR" sz="2400" b="1" dirty="0" err="1" smtClean="0">
                <a:solidFill>
                  <a:schemeClr val="bg1">
                    <a:lumMod val="65000"/>
                  </a:schemeClr>
                </a:solidFill>
                <a:latin typeface="Bebas" pitchFamily="2" charset="0"/>
              </a:rPr>
              <a:t>network</a:t>
            </a:r>
            <a:endParaRPr lang="hr-HR" sz="2400" b="1" dirty="0">
              <a:solidFill>
                <a:schemeClr val="bg1">
                  <a:lumMod val="65000"/>
                </a:schemeClr>
              </a:solidFill>
              <a:latin typeface="Bebas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3715921">
            <a:off x="-405819" y="2485707"/>
            <a:ext cx="217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airport</a:t>
            </a:r>
            <a:endParaRPr lang="hr-HR" sz="40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9949409">
            <a:off x="6398809" y="5331775"/>
            <a:ext cx="141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chemeClr val="bg1">
                    <a:lumMod val="85000"/>
                  </a:schemeClr>
                </a:solidFill>
                <a:latin typeface="Futura LT" pitchFamily="2" charset="0"/>
              </a:rPr>
              <a:t>85 ha</a:t>
            </a:r>
            <a:endParaRPr lang="hr-HR" sz="4800" b="1" dirty="0">
              <a:solidFill>
                <a:schemeClr val="bg1">
                  <a:lumMod val="85000"/>
                </a:schemeClr>
              </a:solidFill>
              <a:latin typeface="Futura L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917656">
            <a:off x="2409567" y="1634866"/>
            <a:ext cx="291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Big potential</a:t>
            </a:r>
            <a:endParaRPr lang="hr-HR" sz="36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3720829">
            <a:off x="3059170" y="571038"/>
            <a:ext cx="142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industries</a:t>
            </a:r>
            <a:endParaRPr lang="hr-HR" sz="2400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887644">
            <a:off x="130198" y="2755445"/>
            <a:ext cx="22577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38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D4</a:t>
            </a:r>
            <a:endParaRPr lang="hr-HR" sz="138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3633939">
            <a:off x="3679314" y="265646"/>
            <a:ext cx="1351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chemeClr val="bg1">
                    <a:lumMod val="85000"/>
                  </a:schemeClr>
                </a:solidFill>
                <a:latin typeface="Bebas" pitchFamily="2" charset="0"/>
              </a:rPr>
              <a:t>zone</a:t>
            </a:r>
            <a:endParaRPr lang="hr-HR" sz="4000" b="1" dirty="0">
              <a:solidFill>
                <a:schemeClr val="bg1">
                  <a:lumMod val="85000"/>
                </a:schemeClr>
              </a:solidFill>
              <a:latin typeface="Bebas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906692">
            <a:off x="3522689" y="2605111"/>
            <a:ext cx="3353854" cy="941513"/>
          </a:xfrm>
        </p:spPr>
        <p:txBody>
          <a:bodyPr>
            <a:noAutofit/>
          </a:bodyPr>
          <a:lstStyle/>
          <a:p>
            <a:r>
              <a:rPr lang="hr-HR" sz="7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ebas" pitchFamily="2" charset="0"/>
              </a:rPr>
              <a:t>  </a:t>
            </a:r>
            <a:r>
              <a:rPr lang="hr-H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haroni" pitchFamily="2" charset="-79"/>
                <a:cs typeface="Aharoni" pitchFamily="2" charset="-79"/>
              </a:rPr>
              <a:t>NOVSKA</a:t>
            </a:r>
            <a:endParaRPr lang="hr-HR" sz="4000" b="1" dirty="0">
              <a:solidFill>
                <a:schemeClr val="tx1">
                  <a:lumMod val="85000"/>
                  <a:lumOff val="1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5" name="Title 32"/>
          <p:cNvSpPr txBox="1">
            <a:spLocks/>
          </p:cNvSpPr>
          <p:nvPr/>
        </p:nvSpPr>
        <p:spPr>
          <a:xfrm rot="19908695">
            <a:off x="2423016" y="3863516"/>
            <a:ext cx="5051862" cy="10941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b="1" dirty="0" smtClean="0">
                <a:solidFill>
                  <a:schemeClr val="bg1"/>
                </a:solidFill>
                <a:latin typeface="Gill Sans Ultra Bold" pitchFamily="34" charset="-18"/>
              </a:rPr>
              <a:t>Enterprise / </a:t>
            </a:r>
            <a:r>
              <a:rPr lang="hr-HR" sz="4800" b="1" dirty="0" err="1" smtClean="0">
                <a:solidFill>
                  <a:schemeClr val="bg1"/>
                </a:solidFill>
                <a:latin typeface="Gill Sans Ultra Bold" pitchFamily="34" charset="-18"/>
              </a:rPr>
              <a:t>Business</a:t>
            </a:r>
            <a:r>
              <a:rPr lang="hr-HR" sz="4800" b="1" dirty="0" smtClean="0">
                <a:solidFill>
                  <a:schemeClr val="bg1"/>
                </a:solidFill>
                <a:latin typeface="Gill Sans Ultra Bold" pitchFamily="34" charset="-18"/>
              </a:rPr>
              <a:t> zone</a:t>
            </a:r>
            <a:endParaRPr lang="hr-HR" sz="4800" b="1" dirty="0">
              <a:solidFill>
                <a:schemeClr val="bg1"/>
              </a:solidFill>
              <a:latin typeface="Gill Sans Ultra Bold" pitchFamily="34" charset="-18"/>
            </a:endParaRPr>
          </a:p>
        </p:txBody>
      </p:sp>
      <p:sp>
        <p:nvSpPr>
          <p:cNvPr id="33" name="Title 32"/>
          <p:cNvSpPr>
            <a:spLocks noGrp="1"/>
          </p:cNvSpPr>
          <p:nvPr>
            <p:ph type="ctrTitle"/>
          </p:nvPr>
        </p:nvSpPr>
        <p:spPr>
          <a:xfrm rot="19908695">
            <a:off x="1397472" y="1913005"/>
            <a:ext cx="5817955" cy="1094106"/>
          </a:xfrm>
        </p:spPr>
        <p:txBody>
          <a:bodyPr>
            <a:normAutofit fontScale="90000"/>
          </a:bodyPr>
          <a:lstStyle/>
          <a:p>
            <a:r>
              <a:rPr lang="hr-HR" sz="4800" b="1" dirty="0" smtClean="0">
                <a:solidFill>
                  <a:schemeClr val="accent6">
                    <a:lumMod val="75000"/>
                  </a:schemeClr>
                </a:solidFill>
                <a:latin typeface="Gill Sans Ultra Bold" pitchFamily="34" charset="-18"/>
              </a:rPr>
              <a:t>Poduzetnička zona</a:t>
            </a:r>
            <a:endParaRPr lang="hr-HR" sz="4800" b="1" dirty="0">
              <a:solidFill>
                <a:schemeClr val="accent6">
                  <a:lumMod val="75000"/>
                </a:schemeClr>
              </a:solidFill>
              <a:latin typeface="Gill Sans Ultra Bold" pitchFamily="34" charset="-18"/>
            </a:endParaRPr>
          </a:p>
        </p:txBody>
      </p:sp>
      <p:sp>
        <p:nvSpPr>
          <p:cNvPr id="34" name="Title 32"/>
          <p:cNvSpPr txBox="1">
            <a:spLocks/>
          </p:cNvSpPr>
          <p:nvPr/>
        </p:nvSpPr>
        <p:spPr>
          <a:xfrm rot="21600000">
            <a:off x="344328" y="6217063"/>
            <a:ext cx="8676068" cy="515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4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3625238">
            <a:off x="6419252" y="3098152"/>
            <a:ext cx="2455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utura LT" pitchFamily="2" charset="0"/>
              </a:rPr>
              <a:t>tax grace period</a:t>
            </a:r>
            <a:endParaRPr lang="hr-HR" sz="3200" b="1" dirty="0">
              <a:solidFill>
                <a:schemeClr val="tx1">
                  <a:lumMod val="50000"/>
                  <a:lumOff val="50000"/>
                </a:schemeClr>
              </a:solidFill>
              <a:latin typeface="Futura L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7952931">
            <a:off x="5626765" y="4538039"/>
            <a:ext cx="187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chemeClr val="bg1">
                    <a:lumMod val="50000"/>
                  </a:schemeClr>
                </a:solidFill>
              </a:rPr>
              <a:t>Hrvatska</a:t>
            </a:r>
            <a:endParaRPr lang="hr-HR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 animBg="1"/>
      <p:bldP spid="33" grpId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719" y="1145702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POTPORE ulaganjima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FAB3R\Desktop\Balance-3.jpg"/>
          <p:cNvPicPr>
            <a:picLocks noChangeAspect="1" noChangeArrowheads="1"/>
          </p:cNvPicPr>
          <p:nvPr/>
        </p:nvPicPr>
        <p:blipFill rotWithShape="1">
          <a:blip r:embed="rId2"/>
          <a:srcRect t="36561" b="17830"/>
          <a:stretch/>
        </p:blipFill>
        <p:spPr bwMode="auto">
          <a:xfrm>
            <a:off x="5622457" y="1016455"/>
            <a:ext cx="3362146" cy="734186"/>
          </a:xfrm>
          <a:prstGeom prst="rect">
            <a:avLst/>
          </a:prstGeom>
          <a:noFill/>
        </p:spPr>
      </p:pic>
      <p:graphicFrame>
        <p:nvGraphicFramePr>
          <p:cNvPr id="19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876513"/>
              </p:ext>
            </p:extLst>
          </p:nvPr>
        </p:nvGraphicFramePr>
        <p:xfrm>
          <a:off x="731948" y="2060848"/>
          <a:ext cx="7556500" cy="4603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1952"/>
                <a:gridCol w="609088"/>
                <a:gridCol w="371163"/>
                <a:gridCol w="621777"/>
                <a:gridCol w="951700"/>
                <a:gridCol w="634467"/>
                <a:gridCol w="1053215"/>
                <a:gridCol w="1383138"/>
              </a:tblGrid>
              <a:tr h="33387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ULAGANJE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RH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PZ  </a:t>
                      </a:r>
                      <a:r>
                        <a:rPr lang="hr-H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NOVSKA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42225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troškovi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količina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cijena €/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iznos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cijena €/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jm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iznos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kupnja zemljišta/ uz potporu za 100 i više zaposlenih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100.000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500.000,00 €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70.000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kupnja zemljišta po početnoj povlaštenoj cijeni/ bez potpore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100.000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400.000,00 €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8297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komunalni doprinos za zgradu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120.000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240.000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komunalna naknada za zgradu 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43.000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m2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0,11 €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9.460,00 €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 prve dvije godine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92794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porez na tvrtku 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kom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 prve dvije godine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528309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el.energija / angažirana snaga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800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kW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210,00 €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168.000,00 €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210,00 €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 raspoloživa količina angažirane snage</a:t>
                      </a:r>
                      <a:endParaRPr lang="hr-HR" sz="1100" b="1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vodni doprinos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120.000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m3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0,62 €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74.400,00 €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0,12 €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14.400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porez na dobit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1.000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€</a:t>
                      </a:r>
                      <a:endParaRPr lang="hr-HR" sz="1100" b="1" i="1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200,00 €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u="none" strike="noStrike">
                          <a:solidFill>
                            <a:schemeClr val="bg1"/>
                          </a:solidFill>
                          <a:effectLst/>
                        </a:rPr>
                        <a:t>50,00 €</a:t>
                      </a:r>
                      <a:endParaRPr lang="hr-HR" sz="11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</a:tr>
              <a:tr h="30441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UKUPNO početna vrijednost ulaganja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992.260,00 €</a:t>
                      </a:r>
                      <a:endParaRPr lang="hr-HR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84.450,00 €</a:t>
                      </a:r>
                      <a:endParaRPr lang="hr-HR" sz="14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414.450</a:t>
                      </a:r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r>
                        <a:rPr lang="hr-HR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00</a:t>
                      </a:r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€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5171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odnos vrijednosti početnog ulaganja u PZ Novska u odnosu na vrijednost početnog ulaganja u ostalim dijelovima RH 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9%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 err="1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42</a:t>
                      </a:r>
                      <a:r>
                        <a:rPr lang="hr-HR" sz="1400" b="1" u="none" strike="noStrike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%</a:t>
                      </a:r>
                      <a:endParaRPr lang="hr-HR" sz="1400" b="1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Naslov 1"/>
          <p:cNvSpPr txBox="1">
            <a:spLocks/>
          </p:cNvSpPr>
          <p:nvPr/>
        </p:nvSpPr>
        <p:spPr>
          <a:xfrm>
            <a:off x="334095" y="1628800"/>
            <a:ext cx="8229600" cy="3997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600" b="1" smtClean="0">
                <a:solidFill>
                  <a:schemeClr val="accent6">
                    <a:lumMod val="75000"/>
                  </a:schemeClr>
                </a:solidFill>
                <a:latin typeface="TitilliumText25L"/>
              </a:rPr>
              <a:t>Primjer izračuna ulaganja za zemljište od 10ha i poslovnu zgradu od 120.000 m3</a:t>
            </a:r>
            <a:endParaRPr lang="hr-HR" sz="1600" b="1" dirty="0">
              <a:solidFill>
                <a:schemeClr val="accent6">
                  <a:lumMod val="75000"/>
                </a:schemeClr>
              </a:solidFill>
              <a:latin typeface="TitilliumText25L"/>
            </a:endParaRPr>
          </a:p>
        </p:txBody>
      </p:sp>
    </p:spTree>
    <p:extLst>
      <p:ext uri="{BB962C8B-B14F-4D97-AF65-F5344CB8AC3E}">
        <p14:creationId xmlns:p14="http://schemas.microsoft.com/office/powerpoint/2010/main" val="6918894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RADNA SNAGA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9" name="Picture 2" descr="C:\Users\FAB3R\Desktop\construction_wor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72292"/>
            <a:ext cx="2960485" cy="4473622"/>
          </a:xfrm>
          <a:prstGeom prst="rect">
            <a:avLst/>
          </a:prstGeom>
          <a:noFill/>
        </p:spPr>
      </p:pic>
      <p:sp>
        <p:nvSpPr>
          <p:cNvPr id="22" name="Rezervirano mjesto sadržaja 2"/>
          <p:cNvSpPr txBox="1">
            <a:spLocks/>
          </p:cNvSpPr>
          <p:nvPr/>
        </p:nvSpPr>
        <p:spPr>
          <a:xfrm>
            <a:off x="3966567" y="2001682"/>
            <a:ext cx="4429156" cy="42148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Službeni podatak –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2.004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nezaposlene osoba u Gradu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en-US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Novska</a:t>
            </a: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Od toga: 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VSS/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55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; VŠS/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63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; SSS/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480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latin typeface="TitilliumText25L" pitchFamily="50" charset="-18"/>
              </a:rPr>
              <a:t>; KV-VKV/</a:t>
            </a:r>
            <a:r>
              <a:rPr lang="hr-HR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671</a:t>
            </a: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Text25L" pitchFamily="50" charset="-18"/>
              </a:rPr>
              <a:t> 5.440 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nezaposlenih na udaljenosti </a:t>
            </a:r>
            <a:r>
              <a:rPr lang="hr-HR" sz="15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cca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. 40 km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Zbog dobre prometne povezanosti, radna snaga ne dolazi u pitanje</a:t>
            </a:r>
            <a:endParaRPr lang="hr-HR" sz="1500" b="1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U slučaju veće potrebe za radnom snagom s posebnim vještinama, postoji mogućnost prekvalifikacije u lokalnoj ustanovi za obrazovanje odraslih 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(</a:t>
            </a: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Pučko otvoreno učilište Novska, u planu izgradnja Regionalni edukacijski i inovacijski centar u Poduzetničkoj zoni Novska</a:t>
            </a:r>
            <a:r>
              <a:rPr lang="en-US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)</a:t>
            </a:r>
            <a:endParaRPr lang="hr-HR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285750" lvl="1">
              <a:spcBef>
                <a:spcPts val="0"/>
              </a:spcBef>
              <a:buFont typeface="Wingdings" pitchFamily="2" charset="2"/>
              <a:buChar char="§"/>
            </a:pPr>
            <a:r>
              <a:rPr lang="hr-HR" sz="15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Također je moguće i financiranje edukacije i prekvalifikacije postojeće radne snage preko programa HZZ-a</a:t>
            </a:r>
            <a:endParaRPr lang="en-US" sz="15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marL="457200" lvl="1" indent="0">
              <a:buFont typeface="Arial" pitchFamily="34" charset="0"/>
              <a:buNone/>
            </a:pPr>
            <a:endParaRPr lang="hr-HR" sz="1500" dirty="0"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05407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0" y="1305119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800" b="1" dirty="0" smtClean="0">
                <a:solidFill>
                  <a:schemeClr val="bg1"/>
                </a:solidFill>
              </a:rPr>
              <a:t>GRAD NOVSKA</a:t>
            </a:r>
            <a:endParaRPr lang="hr-HR" sz="28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FAB3R\Desktop\novska_karta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31528" y="2619039"/>
            <a:ext cx="5780484" cy="4157373"/>
          </a:xfrm>
          <a:prstGeom prst="rect">
            <a:avLst/>
          </a:prstGeom>
          <a:noFill/>
        </p:spPr>
      </p:pic>
      <p:pic>
        <p:nvPicPr>
          <p:cNvPr id="13" name="Picture 4" descr="C:\Users\FAB3R\Desktop\green_are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18" y="3199484"/>
            <a:ext cx="1214401" cy="1214401"/>
          </a:xfrm>
          <a:prstGeom prst="rect">
            <a:avLst/>
          </a:prstGeom>
          <a:noFill/>
        </p:spPr>
      </p:pic>
      <p:pic>
        <p:nvPicPr>
          <p:cNvPr id="14" name="Picture 5" descr="C:\Users\FAB3R\Desktop\flag_2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799" y="1715641"/>
            <a:ext cx="1346482" cy="1010024"/>
          </a:xfrm>
          <a:prstGeom prst="rect">
            <a:avLst/>
          </a:prstGeom>
          <a:noFill/>
        </p:spPr>
      </p:pic>
      <p:pic>
        <p:nvPicPr>
          <p:cNvPr id="15" name="Picture 6" descr="C:\Users\FAB3R\Desktop\naselje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90842" y="4824432"/>
            <a:ext cx="1428740" cy="1428740"/>
          </a:xfrm>
          <a:prstGeom prst="rect">
            <a:avLst/>
          </a:prstGeom>
          <a:noFill/>
        </p:spPr>
      </p:pic>
      <p:sp>
        <p:nvSpPr>
          <p:cNvPr id="16" name="TextBox 10"/>
          <p:cNvSpPr txBox="1"/>
          <p:nvPr/>
        </p:nvSpPr>
        <p:spPr>
          <a:xfrm>
            <a:off x="429273" y="2619039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13.518</a:t>
            </a:r>
            <a:endParaRPr lang="hr-HR" sz="2800" b="1" dirty="0">
              <a:solidFill>
                <a:schemeClr val="accent6">
                  <a:lumMod val="75000"/>
                </a:schemeClr>
              </a:solidFill>
              <a:latin typeface="Bebas" pitchFamily="2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333718" y="4413885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320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km</a:t>
            </a:r>
            <a:r>
              <a:rPr lang="hr-HR" b="1" baseline="30000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2</a:t>
            </a:r>
            <a:endParaRPr lang="hr-HR" sz="2800" b="1" baseline="30000" dirty="0">
              <a:solidFill>
                <a:schemeClr val="accent6">
                  <a:lumMod val="75000"/>
                </a:schemeClr>
              </a:solidFill>
              <a:latin typeface="Bebas" pitchFamily="2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619470" y="625319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6">
                    <a:lumMod val="75000"/>
                  </a:schemeClr>
                </a:solidFill>
                <a:latin typeface="Bebas" pitchFamily="2" charset="0"/>
              </a:rPr>
              <a:t>23</a:t>
            </a:r>
            <a:endParaRPr lang="hr-HR" sz="2800" b="1" baseline="30000" dirty="0">
              <a:solidFill>
                <a:schemeClr val="accent6">
                  <a:lumMod val="75000"/>
                </a:schemeClr>
              </a:solidFill>
              <a:latin typeface="Bebas" pitchFamily="2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1691040" y="2027859"/>
            <a:ext cx="6337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Novska je smještena u zapadnoj Slavoniji, unutar Sisačko-moslavačke županije i okružena je gradovima Kutina, Pakrac </a:t>
            </a:r>
            <a:r>
              <a:rPr lang="hr-HR" sz="1200" dirty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i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Nova Gradiška, kao i parkom prirode i ornitološkim rezervatom, Lonjsko Polje.</a:t>
            </a:r>
          </a:p>
          <a:p>
            <a:endParaRPr lang="hr-HR" sz="1200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Grad čine 23 naselja s 13 518 stanovnika, a obuhvaća površinu od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320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</a:t>
            </a:r>
            <a:r>
              <a:rPr lang="hr-HR" sz="12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km</a:t>
            </a:r>
            <a:r>
              <a:rPr lang="hr-HR" sz="1200" baseline="30000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2</a:t>
            </a:r>
            <a:r>
              <a:rPr lang="hr-HR" sz="1200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.</a:t>
            </a:r>
            <a:endParaRPr lang="hr-HR" sz="1200" baseline="30000" dirty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343032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RADNA SNAGA</a:t>
            </a:r>
            <a:endParaRPr lang="hr-HR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C:\Users\FAB3R\Desktop\jav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4342254" cy="6857998"/>
          </a:xfrm>
          <a:prstGeom prst="rect">
            <a:avLst/>
          </a:prstGeom>
          <a:noFill/>
        </p:spPr>
      </p:pic>
      <p:sp>
        <p:nvSpPr>
          <p:cNvPr id="3" name="Title 32"/>
          <p:cNvSpPr txBox="1">
            <a:spLocks/>
          </p:cNvSpPr>
          <p:nvPr/>
        </p:nvSpPr>
        <p:spPr>
          <a:xfrm rot="21600000">
            <a:off x="28165" y="616344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" y="987709"/>
            <a:ext cx="2925489" cy="567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2"/>
          <p:cNvSpPr txBox="1">
            <a:spLocks/>
          </p:cNvSpPr>
          <p:nvPr/>
        </p:nvSpPr>
        <p:spPr>
          <a:xfrm rot="21600000">
            <a:off x="-4489" y="1361016"/>
            <a:ext cx="5585144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3200" b="1" dirty="0" smtClean="0">
                <a:solidFill>
                  <a:schemeClr val="bg1"/>
                </a:solidFill>
              </a:rPr>
              <a:t>GRAD NOVSKA </a:t>
            </a:r>
            <a:endParaRPr lang="hr-HR" sz="3200" b="1" dirty="0">
              <a:solidFill>
                <a:schemeClr val="bg1"/>
              </a:solidFill>
            </a:endParaRPr>
          </a:p>
        </p:txBody>
      </p:sp>
      <p:sp>
        <p:nvSpPr>
          <p:cNvPr id="25" name="TextBox 3"/>
          <p:cNvSpPr txBox="1"/>
          <p:nvPr/>
        </p:nvSpPr>
        <p:spPr>
          <a:xfrm>
            <a:off x="2962832" y="3230006"/>
            <a:ext cx="2196244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između  </a:t>
            </a:r>
          </a:p>
          <a:p>
            <a:pPr algn="ctr"/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netaknute prirode</a:t>
            </a:r>
          </a:p>
          <a:p>
            <a:pPr algn="ctr"/>
            <a:r>
              <a:rPr lang="hr-HR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i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r>
              <a:rPr lang="hr-HR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</a:t>
            </a:r>
            <a:r>
              <a:rPr lang="hr-HR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ostignuća civilizacije </a:t>
            </a:r>
          </a:p>
          <a:p>
            <a:pPr algn="ctr"/>
            <a:endParaRPr lang="hr-HR" sz="2000" b="1" baseline="30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071970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3" y="1019234"/>
            <a:ext cx="7918409" cy="574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32"/>
          <p:cNvSpPr txBox="1">
            <a:spLocks/>
          </p:cNvSpPr>
          <p:nvPr/>
        </p:nvSpPr>
        <p:spPr>
          <a:xfrm rot="21600000">
            <a:off x="-4489" y="1336089"/>
            <a:ext cx="5585144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sz="2000" b="1" dirty="0" smtClean="0">
                <a:solidFill>
                  <a:schemeClr val="bg1"/>
                </a:solidFill>
              </a:rPr>
              <a:t>NOVSKA  sada 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28165" y="616344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984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B3R\Desktop\handsha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52" y="943025"/>
            <a:ext cx="9138667" cy="6021288"/>
          </a:xfrm>
          <a:prstGeom prst="rect">
            <a:avLst/>
          </a:prstGeom>
          <a:noFill/>
        </p:spPr>
      </p:pic>
      <p:sp>
        <p:nvSpPr>
          <p:cNvPr id="3" name="TextBox 5"/>
          <p:cNvSpPr txBox="1"/>
          <p:nvPr/>
        </p:nvSpPr>
        <p:spPr>
          <a:xfrm>
            <a:off x="1183738" y="604139"/>
            <a:ext cx="6570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KONTAKT:</a:t>
            </a:r>
          </a:p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Upravni odjel za gospodarstvo, poljoprivredu, turizam i fondove EU</a:t>
            </a:r>
          </a:p>
          <a:p>
            <a:pPr algn="ctr"/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e-mail:gospodarstvo@</a:t>
            </a:r>
            <a:r>
              <a:rPr lang="hr-HR" b="1" dirty="0" err="1" smtClean="0">
                <a:solidFill>
                  <a:schemeClr val="accent6">
                    <a:lumMod val="75000"/>
                  </a:schemeClr>
                </a:solidFill>
              </a:rPr>
              <a:t>novska.com</a:t>
            </a:r>
            <a:endParaRPr lang="hr-H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3234632" y="5800277"/>
            <a:ext cx="18368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www.pznovska.com</a:t>
            </a:r>
          </a:p>
          <a:p>
            <a:pPr algn="ctr">
              <a:lnSpc>
                <a:spcPct val="150000"/>
              </a:lnSpc>
            </a:pPr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www.novska.hr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387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3606371" y="536626"/>
            <a:ext cx="1717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r-HR" sz="2400" b="1" dirty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  <a:p>
            <a:pPr algn="ctr"/>
            <a:r>
              <a:rPr lang="hr-HR" sz="2400" b="1" dirty="0" err="1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Welcome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  <a:latin typeface="TitilliumText25L" pitchFamily="50" charset="-18"/>
              </a:rPr>
              <a:t> !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TitilliumText25L" pitchFamily="50" charset="-18"/>
            </a:endParaRPr>
          </a:p>
        </p:txBody>
      </p:sp>
      <p:pic>
        <p:nvPicPr>
          <p:cNvPr id="4" name="Slik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96" y="1844824"/>
            <a:ext cx="2304255" cy="296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809169" y="4934664"/>
            <a:ext cx="331236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TOWN  </a:t>
            </a:r>
            <a:r>
              <a:rPr lang="hr-HR" sz="2400" b="1" dirty="0" err="1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r>
              <a:rPr lang="hr-HR" sz="2400" b="1" dirty="0" smtClean="0">
                <a:solidFill>
                  <a:schemeClr val="accent6">
                    <a:lumMod val="75000"/>
                  </a:schemeClr>
                </a:solidFill>
              </a:rPr>
              <a:t> NOVSKA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539293"/>
            <a:ext cx="828092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Your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hr-HR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best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</a:t>
            </a:r>
            <a:r>
              <a:rPr lang="hr-HR" sz="36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Friend</a:t>
            </a:r>
            <a:r>
              <a:rPr lang="hr-HR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to </a:t>
            </a:r>
            <a:r>
              <a:rPr lang="hr-HR" sz="2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the</a:t>
            </a:r>
            <a:r>
              <a:rPr lang="hr-HR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hr-HR" sz="36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I</a:t>
            </a:r>
            <a:r>
              <a:rPr lang="hr-HR" sz="36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nvestment</a:t>
            </a:r>
            <a:r>
              <a:rPr lang="hr-HR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hr-HR" sz="2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…</a:t>
            </a:r>
            <a:endParaRPr lang="en-US" sz="28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58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E46C0A"/>
              </a:solidFill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4"/>
            <a:ext cx="9020396" cy="3511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79511" y="994856"/>
            <a:ext cx="64807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Poštovani gospodarstvenici, poduzetnici , obrtnici i budući ulagači,</a:t>
            </a:r>
          </a:p>
          <a:p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 </a:t>
            </a:r>
          </a:p>
          <a:p>
            <a:pPr algn="just"/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Poduzetnička zona Novska u </a:t>
            </a:r>
            <a:r>
              <a:rPr lang="hr-HR" sz="1600" dirty="0" err="1">
                <a:solidFill>
                  <a:schemeClr val="bg1">
                    <a:lumMod val="65000"/>
                  </a:schemeClr>
                </a:solidFill>
              </a:rPr>
              <a:t>Novskoj</a:t>
            </a: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 na površini 85 hektara zemljišta s mogućnostima priključka na svu komunalnu infrastrukturu smještena je između dvije vrlo značajnih prometnica europske važnosti</a:t>
            </a:r>
            <a:r>
              <a:rPr lang="hr-HR" sz="16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pPr algn="just"/>
            <a:r>
              <a:rPr lang="hr-HR" sz="1600" dirty="0" smtClean="0">
                <a:solidFill>
                  <a:schemeClr val="bg1">
                    <a:lumMod val="65000"/>
                  </a:schemeClr>
                </a:solidFill>
              </a:rPr>
              <a:t>Autocesta A3 kao dio E70 spaja </a:t>
            </a: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Zagreb s Beogradom, dok željeznička pruga Srednju Europu s Balkanom. </a:t>
            </a:r>
            <a:endParaRPr lang="hr-H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endParaRPr lang="hr-HR" sz="1600" dirty="0">
              <a:solidFill>
                <a:schemeClr val="bg1">
                  <a:lumMod val="65000"/>
                </a:schemeClr>
              </a:solidFill>
            </a:endParaRPr>
          </a:p>
          <a:p>
            <a:pPr algn="just"/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Poduzetnička zona Novska jedna je od najvećih poduzetničkih zona u Hrvatskoj s vrlo dobrom prometnom povezanošću, svojim položajem u blizini Zagreba, ali i većih gradova u Bosni i Hercegovini, s mogućnošću korištenja rijeke Save kao plovnog puta svakako omogućuje poduzetnicima poželjno mjesto za nove </a:t>
            </a:r>
            <a:r>
              <a:rPr lang="hr-HR" sz="1600" dirty="0" err="1">
                <a:solidFill>
                  <a:schemeClr val="bg1">
                    <a:lumMod val="65000"/>
                  </a:schemeClr>
                </a:solidFill>
              </a:rPr>
              <a:t>G</a:t>
            </a:r>
            <a:r>
              <a:rPr lang="hr-HR" sz="1600" dirty="0" err="1" smtClean="0">
                <a:solidFill>
                  <a:schemeClr val="bg1">
                    <a:lumMod val="65000"/>
                  </a:schemeClr>
                </a:solidFill>
              </a:rPr>
              <a:t>reenfield</a:t>
            </a:r>
            <a:r>
              <a:rPr lang="hr-HR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investicije. </a:t>
            </a:r>
          </a:p>
          <a:p>
            <a:pPr algn="just"/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 </a:t>
            </a:r>
          </a:p>
          <a:p>
            <a:pPr algn="just"/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Gradska uprava i ja osobno stojimo na raspolaganju za dodatne informacije te Vas pozivamo da posjetite jedan od najljepših malih gradova kontinentalne Hrvatske, grad bogatih šuma, grad športa i kulture, ali i grad koji je spreman za nove razvojne projekte.</a:t>
            </a:r>
          </a:p>
          <a:p>
            <a:r>
              <a:rPr lang="hr-HR" sz="1600" dirty="0">
                <a:solidFill>
                  <a:schemeClr val="bg1">
                    <a:lumMod val="65000"/>
                  </a:schemeClr>
                </a:solidFill>
              </a:rPr>
              <a:t>  </a:t>
            </a:r>
            <a:endParaRPr lang="hr-H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hr-H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hr-HR" sz="1600" dirty="0" err="1" smtClean="0">
                <a:solidFill>
                  <a:schemeClr val="bg1">
                    <a:lumMod val="65000"/>
                  </a:schemeClr>
                </a:solidFill>
              </a:rPr>
              <a:t>mr.sc</a:t>
            </a:r>
            <a:r>
              <a:rPr lang="hr-HR" sz="1600" dirty="0" smtClean="0">
                <a:solidFill>
                  <a:schemeClr val="bg1">
                    <a:lumMod val="65000"/>
                  </a:schemeClr>
                </a:solidFill>
              </a:rPr>
              <a:t>. Vlado </a:t>
            </a:r>
            <a:r>
              <a:rPr lang="hr-HR" sz="1600" dirty="0" err="1" smtClean="0">
                <a:solidFill>
                  <a:schemeClr val="bg1">
                    <a:lumMod val="65000"/>
                  </a:schemeClr>
                </a:solidFill>
              </a:rPr>
              <a:t>Klasan</a:t>
            </a:r>
            <a:endParaRPr lang="hr-HR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hr-HR" sz="1600" dirty="0" smtClean="0">
                <a:solidFill>
                  <a:schemeClr val="bg1">
                    <a:lumMod val="65000"/>
                  </a:schemeClr>
                </a:solidFill>
              </a:rPr>
              <a:t>Gradonačelnik</a:t>
            </a:r>
            <a:endParaRPr lang="hr-H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78" y="3861048"/>
            <a:ext cx="2139176" cy="26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72386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B3R\Desktop\str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1731"/>
            <a:ext cx="9111605" cy="2271801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E46C0A"/>
                </a:solidFill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E46C0A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107504" y="3169469"/>
            <a:ext cx="89128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85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ha zemljišta 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1380264" y="3748456"/>
            <a:ext cx="6624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slobodno formiranje parcele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1369994" y="4502320"/>
            <a:ext cx="66247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poticaji  ulagačima 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kstniOkvir 14"/>
          <p:cNvSpPr txBox="1"/>
          <p:nvPr/>
        </p:nvSpPr>
        <p:spPr>
          <a:xfrm>
            <a:off x="2072521" y="4132955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Institucijska potpora 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1380263" y="5180409"/>
            <a:ext cx="662473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k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oristi za ulagače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1380264" y="5629085"/>
            <a:ext cx="6614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otpora na prodajnu cijenu zemljišta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otpora na naknadu za pravo građenja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kstniOkvir 23"/>
          <p:cNvSpPr txBox="1"/>
          <p:nvPr/>
        </p:nvSpPr>
        <p:spPr>
          <a:xfrm>
            <a:off x="2132573" y="6377341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skladu sa planiranim zapošljavanjem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itle 32"/>
          <p:cNvSpPr txBox="1">
            <a:spLocks/>
          </p:cNvSpPr>
          <p:nvPr/>
        </p:nvSpPr>
        <p:spPr>
          <a:xfrm rot="21600000">
            <a:off x="-35793" y="598374"/>
            <a:ext cx="9020396" cy="3511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2132573" y="4853002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Agencija za investicije i konkurentnost *** Grad NOVSKA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5793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              AUTOPUT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5" name="Picture 3" descr="C:\Users\FAB3R\Desktop\map6.jpg"/>
          <p:cNvPicPr>
            <a:picLocks noChangeAspect="1" noChangeArrowheads="1"/>
          </p:cNvPicPr>
          <p:nvPr/>
        </p:nvPicPr>
        <p:blipFill>
          <a:blip r:embed="rId2"/>
          <a:srcRect t="2321" b="14129"/>
          <a:stretch>
            <a:fillRect/>
          </a:stretch>
        </p:blipFill>
        <p:spPr bwMode="auto">
          <a:xfrm>
            <a:off x="242239" y="1916832"/>
            <a:ext cx="5276582" cy="4032448"/>
          </a:xfrm>
          <a:prstGeom prst="rect">
            <a:avLst/>
          </a:prstGeom>
          <a:noFill/>
        </p:spPr>
      </p:pic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49144"/>
              </p:ext>
            </p:extLst>
          </p:nvPr>
        </p:nvGraphicFramePr>
        <p:xfrm>
          <a:off x="5650879" y="2852934"/>
          <a:ext cx="3216910" cy="2263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635"/>
                <a:gridCol w="1438275"/>
              </a:tblGrid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Zagreb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95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Rijeka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263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Beograd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569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Sarajevo</a:t>
                      </a:r>
                      <a:endParaRPr lang="hr-HR" sz="1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456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Beč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490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Budimpešta</a:t>
                      </a:r>
                      <a:endParaRPr lang="hr-HR" sz="1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504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Graz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289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Bratislava</a:t>
                      </a:r>
                      <a:endParaRPr lang="hr-HR" sz="110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550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240027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Prag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r-HR" sz="11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</a:rPr>
                        <a:t>810 km</a:t>
                      </a:r>
                      <a:endParaRPr lang="hr-HR" sz="11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8" name="Pravokutnik 7"/>
          <p:cNvSpPr/>
          <p:nvPr/>
        </p:nvSpPr>
        <p:spPr>
          <a:xfrm>
            <a:off x="5580655" y="1916832"/>
            <a:ext cx="34564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dirty="0">
                <a:solidFill>
                  <a:schemeClr val="accent6"/>
                </a:solidFill>
              </a:rPr>
              <a:t>E70 </a:t>
            </a:r>
            <a:endParaRPr lang="hr-HR" dirty="0" smtClean="0">
              <a:solidFill>
                <a:schemeClr val="accent6"/>
              </a:solidFill>
            </a:endParaRPr>
          </a:p>
          <a:p>
            <a:r>
              <a:rPr lang="pt-BR" dirty="0" smtClean="0">
                <a:solidFill>
                  <a:schemeClr val="accent6"/>
                </a:solidFill>
              </a:rPr>
              <a:t> </a:t>
            </a:r>
            <a:r>
              <a:rPr lang="pt-BR" dirty="0">
                <a:solidFill>
                  <a:schemeClr val="accent6"/>
                </a:solidFill>
              </a:rPr>
              <a:t>izlaz s autoceste A3 </a:t>
            </a:r>
            <a:r>
              <a:rPr lang="pt-BR" dirty="0" smtClean="0">
                <a:solidFill>
                  <a:schemeClr val="accent6"/>
                </a:solidFill>
              </a:rPr>
              <a:t>(Zagreb-BG</a:t>
            </a:r>
            <a:r>
              <a:rPr lang="hr-HR" dirty="0" smtClean="0">
                <a:solidFill>
                  <a:schemeClr val="accent6"/>
                </a:solidFill>
              </a:rPr>
              <a:t>)</a:t>
            </a:r>
            <a:endParaRPr lang="hr-HR" dirty="0">
              <a:solidFill>
                <a:schemeClr val="accent6"/>
              </a:solidFill>
            </a:endParaRPr>
          </a:p>
        </p:txBody>
      </p:sp>
      <p:sp>
        <p:nvSpPr>
          <p:cNvPr id="14" name="Title 32"/>
          <p:cNvSpPr txBox="1">
            <a:spLocks/>
          </p:cNvSpPr>
          <p:nvPr/>
        </p:nvSpPr>
        <p:spPr>
          <a:xfrm rot="21600000">
            <a:off x="11832" y="993301"/>
            <a:ext cx="5595243" cy="371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              prometna povezanost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253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              ŽELJEZNICA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5528119" y="1873666"/>
            <a:ext cx="3456484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accent6"/>
                </a:solidFill>
              </a:rPr>
              <a:t>X</a:t>
            </a:r>
            <a:r>
              <a:rPr lang="hr-HR" dirty="0" smtClean="0">
                <a:solidFill>
                  <a:schemeClr val="accent6"/>
                </a:solidFill>
              </a:rPr>
              <a:t>. </a:t>
            </a:r>
            <a:r>
              <a:rPr lang="hr-HR" b="1" dirty="0" smtClean="0">
                <a:solidFill>
                  <a:schemeClr val="accent6"/>
                </a:solidFill>
              </a:rPr>
              <a:t>panEuropski koridor</a:t>
            </a:r>
            <a:r>
              <a:rPr lang="pt-BR" b="1" dirty="0" smtClean="0">
                <a:solidFill>
                  <a:schemeClr val="accent6"/>
                </a:solidFill>
              </a:rPr>
              <a:t> </a:t>
            </a:r>
            <a:endParaRPr lang="hr-HR" b="1" dirty="0" smtClean="0">
              <a:solidFill>
                <a:schemeClr val="accent6"/>
              </a:solidFill>
            </a:endParaRPr>
          </a:p>
          <a:p>
            <a:r>
              <a:rPr lang="pt-BR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hr-HR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(</a:t>
            </a:r>
            <a:r>
              <a:rPr lang="hr-HR" sz="1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Salzburg</a:t>
            </a:r>
            <a:r>
              <a:rPr lang="hr-HR" sz="14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– Zagreb – Beograd - </a:t>
            </a:r>
            <a:r>
              <a:rPr lang="hr-HR" sz="1400" b="1" i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Istanbul</a:t>
            </a:r>
            <a:r>
              <a:rPr lang="hr-HR" sz="14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)</a:t>
            </a:r>
            <a:endParaRPr lang="hr-HR" sz="1400" i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14" name="Picture 2" descr="http://www.logsys.com.hr/HRLog/images/photos/paneuropski-korid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2" y="1806533"/>
            <a:ext cx="4740590" cy="474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D:\Users\eva\Pictures\koridor 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14675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217865" y="3079095"/>
            <a:ext cx="2756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Riječna luka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SISAK          67 km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Morska luka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RIJEKA      260 km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Granični prijelaz </a:t>
            </a:r>
          </a:p>
          <a:p>
            <a:r>
              <a:rPr lang="hr-HR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u BiH          10 km </a:t>
            </a:r>
            <a:endParaRPr lang="hr-HR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9" name="Picture 2" descr="C:\Users\FAB3R\Desktop\exclam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948455">
            <a:off x="62308" y="5806946"/>
            <a:ext cx="730943" cy="730943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17" name="TextBox 3"/>
          <p:cNvSpPr txBox="1"/>
          <p:nvPr/>
        </p:nvSpPr>
        <p:spPr>
          <a:xfrm>
            <a:off x="545521" y="5949280"/>
            <a:ext cx="8629022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  <a:latin typeface="+mj-lt"/>
              </a:rPr>
              <a:t>Poduzetnička zona Novska  je jedina u RH smještena pored željezničkog kolodvora.</a:t>
            </a:r>
          </a:p>
        </p:txBody>
      </p:sp>
      <p:sp>
        <p:nvSpPr>
          <p:cNvPr id="20" name="Title 32"/>
          <p:cNvSpPr txBox="1">
            <a:spLocks/>
          </p:cNvSpPr>
          <p:nvPr/>
        </p:nvSpPr>
        <p:spPr>
          <a:xfrm rot="21600000">
            <a:off x="11832" y="993301"/>
            <a:ext cx="5595243" cy="371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accent6">
                    <a:lumMod val="75000"/>
                  </a:schemeClr>
                </a:solidFill>
              </a:rPr>
              <a:t>              prometna povezanost</a:t>
            </a:r>
            <a:endParaRPr lang="hr-HR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382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repeatCount="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J:\NOVSKA DO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93" y="23242"/>
            <a:ext cx="9131941" cy="6759272"/>
          </a:xfrm>
          <a:prstGeom prst="rect">
            <a:avLst/>
          </a:prstGeom>
          <a:noFill/>
        </p:spPr>
      </p:pic>
      <p:sp>
        <p:nvSpPr>
          <p:cNvPr id="2" name="TekstniOkvir 1"/>
          <p:cNvSpPr txBox="1"/>
          <p:nvPr/>
        </p:nvSpPr>
        <p:spPr>
          <a:xfrm>
            <a:off x="0" y="142474"/>
            <a:ext cx="90428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4"/>
            <a:ext cx="9020396" cy="3511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13" name="TextBox 27"/>
          <p:cNvSpPr txBox="1"/>
          <p:nvPr/>
        </p:nvSpPr>
        <p:spPr>
          <a:xfrm>
            <a:off x="4357144" y="2066747"/>
            <a:ext cx="9428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Novska</a:t>
            </a:r>
          </a:p>
          <a:p>
            <a:pPr algn="ctr"/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" pitchFamily="2" charset="0"/>
              </a:rPr>
              <a:t>Town</a:t>
            </a: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bas" pitchFamily="2" charset="0"/>
            </a:endParaRPr>
          </a:p>
        </p:txBody>
      </p:sp>
      <p:sp>
        <p:nvSpPr>
          <p:cNvPr id="15" name="Oval 30"/>
          <p:cNvSpPr/>
          <p:nvPr/>
        </p:nvSpPr>
        <p:spPr>
          <a:xfrm>
            <a:off x="467544" y="4755321"/>
            <a:ext cx="133332" cy="16341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Strelica lijevo-desno 15"/>
          <p:cNvSpPr/>
          <p:nvPr/>
        </p:nvSpPr>
        <p:spPr>
          <a:xfrm rot="1276778">
            <a:off x="2817998" y="5448194"/>
            <a:ext cx="1305854" cy="190128"/>
          </a:xfrm>
          <a:prstGeom prst="left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TextBox 31"/>
          <p:cNvSpPr txBox="1"/>
          <p:nvPr/>
        </p:nvSpPr>
        <p:spPr>
          <a:xfrm rot="1052809">
            <a:off x="2505271" y="5555960"/>
            <a:ext cx="14993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Highway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A3 </a:t>
            </a:r>
          </a:p>
          <a:p>
            <a:r>
              <a:rPr lang="hr-H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agreb - </a:t>
            </a:r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Belgrade</a:t>
            </a:r>
            <a:endPara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trelica lijevo-desno 17"/>
          <p:cNvSpPr/>
          <p:nvPr/>
        </p:nvSpPr>
        <p:spPr>
          <a:xfrm rot="847096">
            <a:off x="5293575" y="4986918"/>
            <a:ext cx="1305854" cy="190128"/>
          </a:xfrm>
          <a:prstGeom prst="left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33"/>
          <p:cNvSpPr txBox="1"/>
          <p:nvPr/>
        </p:nvSpPr>
        <p:spPr>
          <a:xfrm rot="732006">
            <a:off x="4443420" y="4447544"/>
            <a:ext cx="347689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Railway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10th</a:t>
            </a:r>
            <a:r>
              <a:rPr lang="hr-H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corridor</a:t>
            </a:r>
            <a:endParaRPr lang="hr-H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Salzburg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-Zagreb-</a:t>
            </a:r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Belgrade</a:t>
            </a:r>
            <a:r>
              <a:rPr lang="hr-H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hr-HR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Istanbul</a:t>
            </a:r>
            <a:endParaRPr lang="hr-HR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30"/>
          <p:cNvSpPr/>
          <p:nvPr/>
        </p:nvSpPr>
        <p:spPr>
          <a:xfrm>
            <a:off x="5878828" y="5030800"/>
            <a:ext cx="133332" cy="16341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Oval 30"/>
          <p:cNvSpPr/>
          <p:nvPr/>
        </p:nvSpPr>
        <p:spPr>
          <a:xfrm>
            <a:off x="4761921" y="2380384"/>
            <a:ext cx="133332" cy="16341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xtBox 29"/>
          <p:cNvSpPr txBox="1"/>
          <p:nvPr/>
        </p:nvSpPr>
        <p:spPr>
          <a:xfrm>
            <a:off x="4761921" y="5423526"/>
            <a:ext cx="283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Enterprise/</a:t>
            </a:r>
            <a:r>
              <a:rPr lang="hr-HR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hr-H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 NOVSKA </a:t>
            </a:r>
            <a:endParaRPr lang="hr-HR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2272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0" y="142474"/>
            <a:ext cx="90428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4"/>
            <a:ext cx="9020396" cy="3511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22" name="Naslov 1"/>
          <p:cNvSpPr txBox="1">
            <a:spLocks/>
          </p:cNvSpPr>
          <p:nvPr/>
        </p:nvSpPr>
        <p:spPr>
          <a:xfrm>
            <a:off x="-35793" y="1191911"/>
            <a:ext cx="4474405" cy="4632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800" b="1" dirty="0" smtClean="0"/>
              <a:t>infrastruktura</a:t>
            </a:r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47018" y="1655197"/>
            <a:ext cx="5461086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r-HR" sz="2000" b="1" dirty="0" smtClean="0">
                <a:latin typeface="+mj-lt"/>
              </a:rPr>
              <a:t>Električna energija                                     1 MW</a:t>
            </a:r>
          </a:p>
          <a:p>
            <a:pPr lvl="0"/>
            <a:r>
              <a:rPr lang="hr-HR" sz="1600" dirty="0" smtClean="0">
                <a:latin typeface="+mj-lt"/>
              </a:rPr>
              <a:t>       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(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Ovisno o potrebi moguće je i povećanje kapaciteta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)</a:t>
            </a:r>
            <a:endParaRPr lang="hr-HR" sz="1600" dirty="0" smtClean="0">
              <a:latin typeface="+mj-lt"/>
            </a:endParaRPr>
          </a:p>
          <a:p>
            <a:pPr lvl="0"/>
            <a:endParaRPr lang="hr-HR" sz="2000" dirty="0" smtClean="0">
              <a:solidFill>
                <a:prstClr val="black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Pitka &amp;</a:t>
            </a:r>
            <a:r>
              <a:rPr lang="hr-HR" sz="2000" b="1" dirty="0" smtClean="0">
                <a:latin typeface="+mj-lt"/>
              </a:rPr>
              <a:t> industrijska voda                         44 </a:t>
            </a:r>
            <a:r>
              <a:rPr lang="hr-HR" sz="2000" b="1" dirty="0">
                <a:latin typeface="+mj-lt"/>
              </a:rPr>
              <a:t>m</a:t>
            </a:r>
            <a:r>
              <a:rPr lang="hr-HR" sz="2000" b="1" baseline="30000" dirty="0">
                <a:latin typeface="+mj-lt"/>
              </a:rPr>
              <a:t>3</a:t>
            </a:r>
            <a:r>
              <a:rPr lang="hr-HR" sz="2000" b="1" dirty="0">
                <a:latin typeface="+mj-lt"/>
              </a:rPr>
              <a:t>/h</a:t>
            </a: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DTK </a:t>
            </a:r>
            <a:r>
              <a:rPr lang="hr-HR" sz="2000" dirty="0">
                <a:latin typeface="+mj-lt"/>
              </a:rPr>
              <a:t>(detaljna telekomunikacijska mreža)</a:t>
            </a: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 smtClean="0">
                <a:latin typeface="+mj-lt"/>
              </a:rPr>
              <a:t>Plin   </a:t>
            </a:r>
            <a:r>
              <a:rPr lang="hr-HR" sz="2000" dirty="0" smtClean="0">
                <a:latin typeface="+mj-lt"/>
              </a:rPr>
              <a:t>                                                      </a:t>
            </a:r>
            <a:r>
              <a:rPr lang="hr-HR" sz="2000" b="1" dirty="0" smtClean="0">
                <a:latin typeface="+mj-lt"/>
              </a:rPr>
              <a:t>1000 m</a:t>
            </a:r>
            <a:r>
              <a:rPr lang="hr-HR" sz="2000" b="1" baseline="30000" dirty="0" smtClean="0">
                <a:latin typeface="+mj-lt"/>
              </a:rPr>
              <a:t>3</a:t>
            </a:r>
            <a:r>
              <a:rPr lang="hr-HR" sz="2000" b="1" dirty="0" smtClean="0">
                <a:latin typeface="+mj-lt"/>
              </a:rPr>
              <a:t>/h</a:t>
            </a:r>
          </a:p>
          <a:p>
            <a:r>
              <a:rPr lang="hr-HR" sz="1600" dirty="0" smtClean="0">
                <a:solidFill>
                  <a:prstClr val="black"/>
                </a:solidFill>
                <a:latin typeface="+mj-lt"/>
              </a:rPr>
              <a:t>       (</a:t>
            </a:r>
            <a:r>
              <a:rPr lang="hr-HR" sz="1600" dirty="0">
                <a:solidFill>
                  <a:prstClr val="black"/>
                </a:solidFill>
                <a:latin typeface="+mj-lt"/>
              </a:rPr>
              <a:t>Moguć priključak na glavni plinovod – 1.000.000 </a:t>
            </a:r>
            <a:r>
              <a:rPr lang="hr-HR" sz="1600" dirty="0" smtClean="0">
                <a:solidFill>
                  <a:prstClr val="black"/>
                </a:solidFill>
                <a:latin typeface="+mj-lt"/>
              </a:rPr>
              <a:t>m3/h)</a:t>
            </a:r>
          </a:p>
          <a:p>
            <a:endParaRPr lang="hr-HR" sz="2000" b="1" dirty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Kanalizacija, javna </a:t>
            </a:r>
            <a:r>
              <a:rPr lang="hr-HR" sz="2000" b="1" dirty="0" smtClean="0">
                <a:latin typeface="+mj-lt"/>
              </a:rPr>
              <a:t>rasvjeta</a:t>
            </a:r>
          </a:p>
          <a:p>
            <a:endParaRPr lang="hr-HR" sz="2000" dirty="0" smtClean="0">
              <a:latin typeface="+mj-lt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b="1" dirty="0">
                <a:latin typeface="+mj-lt"/>
              </a:rPr>
              <a:t>Neposredna blizina trase naftovoda </a:t>
            </a:r>
          </a:p>
          <a:p>
            <a:endParaRPr lang="hr-HR" sz="2000" dirty="0" smtClean="0">
              <a:latin typeface="+mj-lt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37343" y="5965598"/>
            <a:ext cx="878497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ü"/>
            </a:pPr>
            <a:r>
              <a:rPr lang="hr-HR" b="1" dirty="0" smtClean="0"/>
              <a:t>Industrijski željeznički </a:t>
            </a:r>
            <a:r>
              <a:rPr lang="hr-HR" b="1" dirty="0" err="1" smtClean="0"/>
              <a:t>kolosjek</a:t>
            </a:r>
            <a:endParaRPr lang="hr-HR" b="1" dirty="0"/>
          </a:p>
        </p:txBody>
      </p:sp>
      <p:pic>
        <p:nvPicPr>
          <p:cNvPr id="25" name="Picture 2" descr="C:\Users\FAB3R\Desktop\infra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1044378"/>
            <a:ext cx="1656184" cy="1267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533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POTPORE ulaganjima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223320" y="2232779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Subvencija na prodajnu cijenu zemljišta</a:t>
            </a:r>
          </a:p>
        </p:txBody>
      </p:sp>
      <p:pic>
        <p:nvPicPr>
          <p:cNvPr id="12" name="Picture 2" descr="C:\Users\FAB3R\Desktop\KONACNO-KONAC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3" y="2239997"/>
            <a:ext cx="3048000" cy="3870325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3223320" y="4289317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Subvencija na naknadu za pravo građenja </a:t>
            </a:r>
            <a:endParaRPr lang="hr-HR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3169323" y="1843756"/>
            <a:ext cx="585107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r">
              <a:buFont typeface="Wingdings" pitchFamily="2" charset="2"/>
              <a:buChar char="v"/>
            </a:pPr>
            <a:r>
              <a:rPr lang="hr-HR" sz="2000" b="1" dirty="0" smtClean="0">
                <a:solidFill>
                  <a:schemeClr val="accent6"/>
                </a:solidFill>
              </a:rPr>
              <a:t>Početna prodajna cijena zemljišta  4 €/m2</a:t>
            </a:r>
          </a:p>
        </p:txBody>
      </p:sp>
      <p:sp>
        <p:nvSpPr>
          <p:cNvPr id="16" name="TekstniOkvir 15"/>
          <p:cNvSpPr txBox="1"/>
          <p:nvPr/>
        </p:nvSpPr>
        <p:spPr>
          <a:xfrm>
            <a:off x="4067532" y="4667601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skladu sa planiranim zapošljavanjem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4021112" y="2572216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skladu sa planiranim zapošljavanjem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111879"/>
              </p:ext>
            </p:extLst>
          </p:nvPr>
        </p:nvGraphicFramePr>
        <p:xfrm>
          <a:off x="3201988" y="2924113"/>
          <a:ext cx="5782613" cy="792918"/>
        </p:xfrm>
        <a:graphic>
          <a:graphicData uri="http://schemas.openxmlformats.org/drawingml/2006/table">
            <a:tbl>
              <a:tblPr firstRow="1" firstCol="1" bandRow="1"/>
              <a:tblGrid>
                <a:gridCol w="918049"/>
                <a:gridCol w="509133"/>
                <a:gridCol w="518643"/>
                <a:gridCol w="518643"/>
                <a:gridCol w="517911"/>
                <a:gridCol w="518643"/>
                <a:gridCol w="518643"/>
                <a:gridCol w="518643"/>
                <a:gridCol w="621787"/>
                <a:gridCol w="622518"/>
              </a:tblGrid>
              <a:tr h="3964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Broj zaposlenih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 20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21-30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31-40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41-50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51-60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61-70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71-80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81-100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&gt; 100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96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 smtClean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POTPORA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€ /m2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0,39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0,79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1,97</a:t>
                      </a:r>
                      <a:endParaRPr lang="hr-H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2,37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2,76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000" dirty="0">
                          <a:solidFill>
                            <a:srgbClr val="E46C0A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3,29</a:t>
                      </a:r>
                      <a:endParaRPr lang="hr-H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Tablic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766648"/>
              </p:ext>
            </p:extLst>
          </p:nvPr>
        </p:nvGraphicFramePr>
        <p:xfrm>
          <a:off x="3365426" y="4975379"/>
          <a:ext cx="5527053" cy="822887"/>
        </p:xfrm>
        <a:graphic>
          <a:graphicData uri="http://schemas.openxmlformats.org/drawingml/2006/table">
            <a:tbl>
              <a:tblPr/>
              <a:tblGrid>
                <a:gridCol w="1342533"/>
                <a:gridCol w="836904"/>
                <a:gridCol w="836904"/>
                <a:gridCol w="836904"/>
                <a:gridCol w="836904"/>
                <a:gridCol w="836904"/>
              </a:tblGrid>
              <a:tr h="498578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Broj</a:t>
                      </a:r>
                      <a:r>
                        <a:rPr lang="hr-HR" sz="1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zaposlenih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&lt; </a:t>
                      </a:r>
                      <a:r>
                        <a:rPr lang="hr-HR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31-50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51-80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81-100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&gt; 100</a:t>
                      </a:r>
                      <a:endParaRPr lang="hr-HR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24309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POTPORA  </a:t>
                      </a:r>
                      <a:r>
                        <a:rPr lang="hr-H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/m2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56584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2"/>
          <p:cNvSpPr txBox="1">
            <a:spLocks/>
          </p:cNvSpPr>
          <p:nvPr/>
        </p:nvSpPr>
        <p:spPr>
          <a:xfrm rot="21600000">
            <a:off x="-14588" y="1361017"/>
            <a:ext cx="5595243" cy="3713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 dirty="0" smtClean="0">
                <a:solidFill>
                  <a:schemeClr val="bg1"/>
                </a:solidFill>
              </a:rPr>
              <a:t>POTPORE ulaganjima</a:t>
            </a:r>
            <a:endParaRPr lang="hr-HR" sz="2000" b="1" dirty="0"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0" y="142474"/>
            <a:ext cx="902039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Poduzetnička zona NOVSKA ***** Enterprise – </a:t>
            </a:r>
            <a:r>
              <a:rPr lang="hr-HR" sz="2400" dirty="0" err="1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r-HR" sz="2400" dirty="0" err="1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usiness</a:t>
            </a:r>
            <a:r>
              <a:rPr lang="hr-HR" sz="2400" dirty="0" smtClean="0">
                <a:ln>
                  <a:gradFill>
                    <a:gsLst>
                      <a:gs pos="0">
                        <a:schemeClr val="accent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zone </a:t>
            </a:r>
            <a:endParaRPr lang="hr-HR" sz="2400" dirty="0">
              <a:ln>
                <a:gradFill>
                  <a:gsLst>
                    <a:gs pos="0">
                      <a:schemeClr val="accent2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32"/>
          <p:cNvSpPr txBox="1">
            <a:spLocks/>
          </p:cNvSpPr>
          <p:nvPr/>
        </p:nvSpPr>
        <p:spPr>
          <a:xfrm rot="21600000">
            <a:off x="-35793" y="598373"/>
            <a:ext cx="9020396" cy="3813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dirty="0" smtClean="0">
                <a:solidFill>
                  <a:schemeClr val="bg1"/>
                </a:solidFill>
              </a:rPr>
              <a:t>… u srcu Hrvatske – korak do bilo gdje …</a:t>
            </a:r>
            <a:endParaRPr lang="hr-HR" sz="1600" dirty="0">
              <a:solidFill>
                <a:schemeClr val="bg1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3223320" y="2348880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Oslobođenje od plaćanja komunalnog doprinosa</a:t>
            </a:r>
          </a:p>
        </p:txBody>
      </p:sp>
      <p:pic>
        <p:nvPicPr>
          <p:cNvPr id="12" name="Picture 2" descr="C:\Users\FAB3R\Desktop\KONACNO-KONAC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3" y="2239997"/>
            <a:ext cx="3048000" cy="3870325"/>
          </a:xfrm>
          <a:prstGeom prst="rect">
            <a:avLst/>
          </a:prstGeom>
          <a:noFill/>
        </p:spPr>
      </p:pic>
      <p:sp>
        <p:nvSpPr>
          <p:cNvPr id="14" name="Pravokutnik 13"/>
          <p:cNvSpPr/>
          <p:nvPr/>
        </p:nvSpPr>
        <p:spPr>
          <a:xfrm>
            <a:off x="3290342" y="4720489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Oslobođenje od plaćanja komunalne </a:t>
            </a:r>
            <a:r>
              <a:rPr lang="vi-VN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naknade</a:t>
            </a:r>
            <a:endParaRPr lang="vi-VN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6" name="TekstniOkvir 15"/>
          <p:cNvSpPr txBox="1"/>
          <p:nvPr/>
        </p:nvSpPr>
        <p:spPr>
          <a:xfrm>
            <a:off x="3944730" y="4208273"/>
            <a:ext cx="4947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accent6">
                    <a:lumMod val="50000"/>
                  </a:schemeClr>
                </a:solidFill>
              </a:rPr>
              <a:t>* u prve dvije godine poslovanja </a:t>
            </a:r>
            <a:endParaRPr lang="hr-HR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Pravokutnik 25"/>
          <p:cNvSpPr/>
          <p:nvPr/>
        </p:nvSpPr>
        <p:spPr>
          <a:xfrm>
            <a:off x="3272383" y="5368627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vi-VN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Oslobođenje od plaćanja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poreza na Tvrtku</a:t>
            </a:r>
            <a:endParaRPr lang="vi-VN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Pravokutnik 27"/>
          <p:cNvSpPr/>
          <p:nvPr/>
        </p:nvSpPr>
        <p:spPr>
          <a:xfrm>
            <a:off x="3290341" y="3068960"/>
            <a:ext cx="576128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Oslobođenje od plaćanja angažirane snage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el.en</a:t>
            </a:r>
            <a:r>
              <a:rPr lang="hr-H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7635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3428</TotalTime>
  <Words>986</Words>
  <Application>Microsoft Office PowerPoint</Application>
  <PresentationFormat>Prikaz na zaslonu (4:3)</PresentationFormat>
  <Paragraphs>299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Theme</vt:lpstr>
      <vt:lpstr>Poduzetnička zona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Bussiness zone</dc:title>
  <dc:creator>FAB3R</dc:creator>
  <cp:lastModifiedBy>Korisnik</cp:lastModifiedBy>
  <cp:revision>337</cp:revision>
  <cp:lastPrinted>2014-09-15T10:00:30Z</cp:lastPrinted>
  <dcterms:created xsi:type="dcterms:W3CDTF">2011-11-10T18:27:27Z</dcterms:created>
  <dcterms:modified xsi:type="dcterms:W3CDTF">2016-02-22T13:13:12Z</dcterms:modified>
</cp:coreProperties>
</file>